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sldIdLst>
    <p:sldId id="409" r:id="rId2"/>
    <p:sldId id="364" r:id="rId3"/>
    <p:sldId id="365" r:id="rId4"/>
    <p:sldId id="400" r:id="rId5"/>
    <p:sldId id="401" r:id="rId6"/>
    <p:sldId id="402" r:id="rId7"/>
    <p:sldId id="415" r:id="rId8"/>
    <p:sldId id="414" r:id="rId9"/>
    <p:sldId id="433" r:id="rId10"/>
    <p:sldId id="434" r:id="rId11"/>
    <p:sldId id="413" r:id="rId12"/>
    <p:sldId id="366" r:id="rId13"/>
    <p:sldId id="367" r:id="rId14"/>
    <p:sldId id="368" r:id="rId15"/>
    <p:sldId id="369" r:id="rId16"/>
    <p:sldId id="412" r:id="rId17"/>
    <p:sldId id="375" r:id="rId18"/>
    <p:sldId id="256" r:id="rId19"/>
    <p:sldId id="363" r:id="rId20"/>
    <p:sldId id="428" r:id="rId21"/>
    <p:sldId id="348" r:id="rId22"/>
    <p:sldId id="351" r:id="rId23"/>
    <p:sldId id="361" r:id="rId24"/>
    <p:sldId id="410" r:id="rId25"/>
    <p:sldId id="352" r:id="rId26"/>
    <p:sldId id="353" r:id="rId27"/>
    <p:sldId id="354" r:id="rId28"/>
    <p:sldId id="355" r:id="rId29"/>
    <p:sldId id="435" r:id="rId30"/>
    <p:sldId id="436" r:id="rId31"/>
    <p:sldId id="426" r:id="rId32"/>
    <p:sldId id="427" r:id="rId33"/>
    <p:sldId id="429" r:id="rId34"/>
    <p:sldId id="431" r:id="rId35"/>
    <p:sldId id="422" r:id="rId36"/>
    <p:sldId id="423" r:id="rId37"/>
    <p:sldId id="424" r:id="rId38"/>
    <p:sldId id="313" r:id="rId39"/>
    <p:sldId id="310" r:id="rId40"/>
    <p:sldId id="311" r:id="rId41"/>
    <p:sldId id="297" r:id="rId42"/>
    <p:sldId id="418" r:id="rId43"/>
    <p:sldId id="419" r:id="rId44"/>
    <p:sldId id="420" r:id="rId45"/>
    <p:sldId id="302" r:id="rId46"/>
    <p:sldId id="303" r:id="rId47"/>
    <p:sldId id="304" r:id="rId48"/>
    <p:sldId id="305" r:id="rId49"/>
    <p:sldId id="430" r:id="rId50"/>
    <p:sldId id="308" r:id="rId51"/>
    <p:sldId id="432" r:id="rId52"/>
    <p:sldId id="279" r:id="rId53"/>
    <p:sldId id="379" r:id="rId54"/>
    <p:sldId id="405" r:id="rId55"/>
    <p:sldId id="293" r:id="rId56"/>
    <p:sldId id="425" r:id="rId57"/>
    <p:sldId id="380" r:id="rId58"/>
    <p:sldId id="381" r:id="rId59"/>
    <p:sldId id="382" r:id="rId60"/>
    <p:sldId id="261" r:id="rId61"/>
    <p:sldId id="262" r:id="rId62"/>
    <p:sldId id="264" r:id="rId63"/>
    <p:sldId id="265" r:id="rId64"/>
    <p:sldId id="283" r:id="rId65"/>
    <p:sldId id="266" r:id="rId66"/>
    <p:sldId id="385" r:id="rId67"/>
    <p:sldId id="317" r:id="rId68"/>
    <p:sldId id="318" r:id="rId69"/>
    <p:sldId id="323" r:id="rId70"/>
    <p:sldId id="319" r:id="rId71"/>
    <p:sldId id="320" r:id="rId72"/>
    <p:sldId id="383" r:id="rId73"/>
    <p:sldId id="321" r:id="rId74"/>
    <p:sldId id="384" r:id="rId75"/>
    <p:sldId id="322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33" r:id="rId87"/>
    <p:sldId id="334" r:id="rId88"/>
    <p:sldId id="335" r:id="rId89"/>
    <p:sldId id="336" r:id="rId90"/>
    <p:sldId id="438" r:id="rId91"/>
    <p:sldId id="440" r:id="rId92"/>
    <p:sldId id="437" r:id="rId93"/>
    <p:sldId id="441" r:id="rId94"/>
    <p:sldId id="439" r:id="rId95"/>
    <p:sldId id="386" r:id="rId96"/>
    <p:sldId id="442" r:id="rId97"/>
    <p:sldId id="417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  <a:srgbClr val="B5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DE6D2-96CC-4284-9056-FE49322D757D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A2B74-7A77-4E0C-8B70-CCE1EBC6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A46765-26A0-4028-AD4B-26C7F5444C3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D7B169-8168-4D3B-B653-02CB09E53A2E}" type="slidenum">
              <a:rPr lang="en-US" altLang="en-US" sz="1200" b="0"/>
              <a:pPr eaLnBrk="1" hangingPunct="1"/>
              <a:t>72</a:t>
            </a:fld>
            <a:endParaRPr lang="en-US" altLang="en-US" sz="1200" b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OPEN HO w/ calculator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D7B169-8168-4D3B-B653-02CB09E53A2E}" type="slidenum">
              <a:rPr lang="en-US" altLang="en-US" sz="1200" b="0"/>
              <a:pPr eaLnBrk="1" hangingPunct="1"/>
              <a:t>23</a:t>
            </a:fld>
            <a:endParaRPr lang="en-US" altLang="en-US" sz="1200" b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OPEN HO w/ calculator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13064-DCBC-4E45-A574-9F629822BD9D}" type="slidenum">
              <a:rPr lang="en-US" altLang="en-US" smtClean="0"/>
              <a:pPr>
                <a:defRPr/>
              </a:pPr>
              <a:t>79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785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E62C52-1E8C-40C8-8CA3-DE7CFCC3A787}" type="slidenum">
              <a:rPr lang="en-US" altLang="en-US" sz="1200" b="0"/>
              <a:pPr eaLnBrk="1" hangingPunct="1"/>
              <a:t>25</a:t>
            </a:fld>
            <a:endParaRPr lang="en-US" altLang="en-US" sz="1200" b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E60B84-42BF-4AAA-9CE9-200E7D31DF0C}" type="slidenum">
              <a:rPr lang="en-US" altLang="en-US" sz="1200" b="0"/>
              <a:pPr eaLnBrk="1" hangingPunct="1"/>
              <a:t>26</a:t>
            </a:fld>
            <a:endParaRPr lang="en-US" altLang="en-US" sz="1200" b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C8406C-B358-43C8-933C-00790E307024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97D560-CB02-4D40-B9F2-085F8E0AF89F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97D560-CB02-4D40-B9F2-085F8E0AF89F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97D560-CB02-4D40-B9F2-085F8E0AF89F}" type="slidenum">
              <a:rPr lang="en-US" altLang="en-US" sz="1200" b="0"/>
              <a:pPr eaLnBrk="1" hangingPunct="1"/>
              <a:t>30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529B-E195-4587-9124-1729A6B9AD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9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0107E-AE07-4322-89D4-0943D6B8C9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0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F654C-93E4-4C4E-93AC-9D0646D5D0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7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Times New Roman" pitchFamily="18" charset="0"/>
              </a:defRPr>
            </a:lvl1pPr>
          </a:lstStyle>
          <a:p>
            <a:pPr>
              <a:defRPr/>
            </a:pPr>
            <a:fld id="{F27A7436-D529-4899-9172-F5F80CE692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Times New Roman" pitchFamily="18" charset="0"/>
              </a:defRPr>
            </a:lvl1pPr>
          </a:lstStyle>
          <a:p>
            <a:pPr>
              <a:defRPr/>
            </a:pPr>
            <a:fld id="{C9912BCE-698A-4656-9D8B-C173BE7616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9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9552-501C-481C-941B-81886CA1D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2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E522B-BA9C-4977-B32E-8D6CB1D9C6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8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7694-C751-4671-AA5A-E1796736B0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60EA-090C-4C16-898D-19BD72D2D0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9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4116-3448-47AB-B096-73E0E092C3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F563-BCD5-471C-B010-14F8459BFD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5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C2216-1325-4512-B5A2-B70EF42282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1678-FF94-43A3-872F-20405C73F3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0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2D34-8C69-4641-A49C-601D7A5A63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6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C4225-4846-45DB-8D86-E40BE88461D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8077200" cy="2919135"/>
          </a:xfrm>
        </p:spPr>
        <p:txBody>
          <a:bodyPr/>
          <a:lstStyle/>
          <a:p>
            <a:r>
              <a:rPr lang="en-US" dirty="0" smtClean="0"/>
              <a:t>Action Geometry</a:t>
            </a:r>
            <a:br>
              <a:rPr lang="en-US" dirty="0" smtClean="0"/>
            </a:br>
            <a:r>
              <a:rPr lang="en-US" i="1" dirty="0" smtClean="0"/>
              <a:t>Theory &amp; Practice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Rick Baldassin and Nick Gravagne</a:t>
            </a:r>
            <a:br>
              <a:rPr lang="en-US" i="1" dirty="0" smtClean="0"/>
            </a:b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248400"/>
            <a:ext cx="2133600" cy="381000"/>
          </a:xfrm>
        </p:spPr>
        <p:txBody>
          <a:bodyPr/>
          <a:lstStyle/>
          <a:p>
            <a:r>
              <a:rPr lang="en-US" sz="1600" dirty="0" smtClean="0"/>
              <a:t>40 min to 1 hour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400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 smtClean="0">
                <a:solidFill>
                  <a:srgbClr val="000000"/>
                </a:solidFill>
                <a:ea typeface="+mj-ea"/>
              </a:rPr>
              <a:t>Tucson 2019</a:t>
            </a:r>
            <a:r>
              <a:rPr lang="en-US" sz="4400" kern="0" dirty="0">
                <a:solidFill>
                  <a:srgbClr val="000000"/>
                </a:solidFill>
                <a:ea typeface="+mj-ea"/>
              </a:rPr>
              <a:t/>
            </a:r>
            <a:br>
              <a:rPr lang="en-US" sz="4400" kern="0" dirty="0">
                <a:solidFill>
                  <a:srgbClr val="000000"/>
                </a:solidFill>
                <a:ea typeface="+mj-ea"/>
              </a:rPr>
            </a:br>
            <a:endParaRPr lang="en-US" dirty="0"/>
          </a:p>
        </p:txBody>
      </p:sp>
      <p:pic>
        <p:nvPicPr>
          <p:cNvPr id="11266" name="Picture 2" descr="C:\Users\Nicky\Pictures\tuc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11160"/>
            <a:ext cx="1759219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3" y="685800"/>
            <a:ext cx="75083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905000"/>
            <a:ext cx="5486400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SWmaxA49 </a:t>
            </a:r>
            <a:r>
              <a:rPr lang="en-US" sz="2800" dirty="0" smtClean="0"/>
              <a:t>= (26.1 + 30) / 5.65 </a:t>
            </a:r>
            <a:br>
              <a:rPr lang="en-US" sz="2800" dirty="0" smtClean="0"/>
            </a:br>
            <a:r>
              <a:rPr lang="en-US" sz="2800" dirty="0" smtClean="0"/>
              <a:t>              </a:t>
            </a:r>
            <a:r>
              <a:rPr lang="en-US" sz="2800" dirty="0" smtClean="0"/>
              <a:t>       = </a:t>
            </a:r>
            <a:r>
              <a:rPr lang="en-US" sz="2800" dirty="0" smtClean="0"/>
              <a:t>56.1 / </a:t>
            </a:r>
            <a:r>
              <a:rPr lang="en-US" sz="2800" b="1" dirty="0" smtClean="0">
                <a:solidFill>
                  <a:srgbClr val="C00000"/>
                </a:solidFill>
              </a:rPr>
              <a:t>5.65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SWmax </a:t>
            </a:r>
            <a:r>
              <a:rPr lang="en-US" sz="2800" dirty="0" smtClean="0"/>
              <a:t>       = </a:t>
            </a:r>
            <a:r>
              <a:rPr lang="en-US" sz="2800" dirty="0" smtClean="0"/>
              <a:t>9.9</a:t>
            </a:r>
            <a:br>
              <a:rPr lang="en-US" sz="2800" dirty="0" smtClean="0"/>
            </a:br>
            <a:r>
              <a:rPr lang="en-US" sz="2800" dirty="0" smtClean="0"/>
              <a:t>Hammer </a:t>
            </a:r>
            <a:r>
              <a:rPr lang="en-US" sz="2800" dirty="0" smtClean="0"/>
              <a:t>      = </a:t>
            </a:r>
            <a:r>
              <a:rPr lang="en-US" sz="2800" dirty="0" smtClean="0"/>
              <a:t>9.9 – 1.5 = </a:t>
            </a:r>
            <a:r>
              <a:rPr lang="en-US" sz="2800" b="1" dirty="0" smtClean="0">
                <a:solidFill>
                  <a:srgbClr val="C00000"/>
                </a:solidFill>
              </a:rPr>
              <a:t>8.4 grams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051518"/>
            <a:ext cx="5486400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SWmax = (26.1 + 30) / 5 </a:t>
            </a:r>
            <a:br>
              <a:rPr lang="en-US" sz="2800" dirty="0" smtClean="0"/>
            </a:br>
            <a:r>
              <a:rPr lang="en-US" sz="2800" dirty="0" smtClean="0"/>
              <a:t>              = 56.1 / </a:t>
            </a:r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SWmax = 11.2</a:t>
            </a:r>
            <a:br>
              <a:rPr lang="en-US" sz="2800" dirty="0" smtClean="0"/>
            </a:br>
            <a:r>
              <a:rPr lang="en-US" sz="2800" dirty="0" smtClean="0"/>
              <a:t>Hammer = 9.9 – 1.5 = </a:t>
            </a:r>
            <a:r>
              <a:rPr lang="en-US" sz="2800" b="1" dirty="0" smtClean="0">
                <a:solidFill>
                  <a:srgbClr val="C00000"/>
                </a:solidFill>
              </a:rPr>
              <a:t>9.7 grams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5880"/>
            <a:ext cx="5300938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27179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Strikeweight (SW) maximums compared to typical new hammers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18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Leverages and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is a ratio?</a:t>
            </a:r>
          </a:p>
          <a:p>
            <a:r>
              <a:rPr lang="en-US" dirty="0" smtClean="0"/>
              <a:t>And what </a:t>
            </a:r>
            <a:r>
              <a:rPr lang="en-US" dirty="0"/>
              <a:t>is a leverage?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ratio?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48200"/>
            <a:ext cx="7772400" cy="762000"/>
          </a:xfrm>
        </p:spPr>
        <p:txBody>
          <a:bodyPr/>
          <a:lstStyle/>
          <a:p>
            <a:r>
              <a:rPr lang="en-US" sz="2800" dirty="0" smtClean="0"/>
              <a:t>What is the ratio </a:t>
            </a:r>
            <a:r>
              <a:rPr lang="en-US" sz="2800" b="1" i="1" dirty="0" smtClean="0">
                <a:solidFill>
                  <a:srgbClr val="C00000"/>
                </a:solidFill>
              </a:rPr>
              <a:t>of</a:t>
            </a:r>
            <a:r>
              <a:rPr lang="en-US" sz="2800" dirty="0" smtClean="0"/>
              <a:t> orange juice </a:t>
            </a:r>
            <a:r>
              <a:rPr lang="en-US" sz="2800" b="1" i="1" dirty="0" smtClean="0">
                <a:solidFill>
                  <a:srgbClr val="C00000"/>
                </a:solidFill>
              </a:rPr>
              <a:t>to</a:t>
            </a:r>
            <a:r>
              <a:rPr lang="en-US" sz="2800" dirty="0" smtClean="0"/>
              <a:t> apple juice?</a:t>
            </a:r>
            <a:endParaRPr lang="en-US" sz="2800" dirty="0"/>
          </a:p>
        </p:txBody>
      </p:sp>
      <p:sp>
        <p:nvSpPr>
          <p:cNvPr id="4" name="Trapezoid 3"/>
          <p:cNvSpPr>
            <a:spLocks noChangeAspect="1"/>
          </p:cNvSpPr>
          <p:nvPr/>
        </p:nvSpPr>
        <p:spPr>
          <a:xfrm rot="10800000">
            <a:off x="5638800" y="2110564"/>
            <a:ext cx="1298449" cy="1726936"/>
          </a:xfrm>
          <a:prstGeom prst="trapezoid">
            <a:avLst/>
          </a:prstGeom>
          <a:solidFill>
            <a:srgbClr val="B579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Trapezoid 4"/>
          <p:cNvSpPr>
            <a:spLocks noChangeAspect="1"/>
          </p:cNvSpPr>
          <p:nvPr/>
        </p:nvSpPr>
        <p:spPr>
          <a:xfrm rot="10800000">
            <a:off x="2133600" y="2558953"/>
            <a:ext cx="856981" cy="1139778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9069" y="2736450"/>
            <a:ext cx="74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57290" y="2743200"/>
            <a:ext cx="60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c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0" y="5257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600" kern="0" dirty="0" smtClean="0">
                <a:solidFill>
                  <a:srgbClr val="C00000"/>
                </a:solidFill>
              </a:rPr>
              <a:t>1 cup </a:t>
            </a:r>
            <a:r>
              <a:rPr lang="en-US" sz="3600" b="1" i="1" kern="0" dirty="0" smtClean="0"/>
              <a:t>of</a:t>
            </a:r>
            <a:r>
              <a:rPr lang="en-US" sz="3600" kern="0" dirty="0" smtClean="0">
                <a:solidFill>
                  <a:srgbClr val="C00000"/>
                </a:solidFill>
              </a:rPr>
              <a:t> orange juice </a:t>
            </a:r>
            <a:r>
              <a:rPr lang="en-US" sz="3600" b="1" i="1" kern="0" dirty="0" smtClean="0"/>
              <a:t>to</a:t>
            </a:r>
            <a:r>
              <a:rPr lang="en-US" sz="3600" kern="0" dirty="0" smtClean="0">
                <a:solidFill>
                  <a:srgbClr val="C00000"/>
                </a:solidFill>
              </a:rPr>
              <a:t> 2 cups of apple juice is a 1 to 2 ratio.</a:t>
            </a:r>
            <a:endParaRPr lang="en-US" sz="3600" kern="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4710" y="3810000"/>
            <a:ext cx="73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OJ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48510" y="3962400"/>
            <a:ext cx="73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What is a ratio?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48200"/>
            <a:ext cx="7772400" cy="762000"/>
          </a:xfrm>
        </p:spPr>
        <p:txBody>
          <a:bodyPr/>
          <a:lstStyle/>
          <a:p>
            <a:r>
              <a:rPr lang="en-US" sz="2800" dirty="0" smtClean="0"/>
              <a:t>What is the ratio </a:t>
            </a:r>
            <a:r>
              <a:rPr lang="en-US" sz="2800" b="1" i="1" dirty="0" smtClean="0">
                <a:solidFill>
                  <a:srgbClr val="C00000"/>
                </a:solidFill>
              </a:rPr>
              <a:t>of </a:t>
            </a:r>
            <a:r>
              <a:rPr lang="en-US" sz="2800" dirty="0" smtClean="0"/>
              <a:t>the long stick </a:t>
            </a:r>
            <a:r>
              <a:rPr lang="en-US" sz="2800" b="1" i="1" dirty="0" smtClean="0">
                <a:solidFill>
                  <a:srgbClr val="C00000"/>
                </a:solidFill>
              </a:rPr>
              <a:t>to</a:t>
            </a:r>
            <a:r>
              <a:rPr lang="en-US" sz="2800" dirty="0" smtClean="0"/>
              <a:t> the short one?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0" y="5257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 smtClean="0">
                <a:solidFill>
                  <a:srgbClr val="C00000"/>
                </a:solidFill>
              </a:rPr>
              <a:t>24” to 8” or 24/8 or reduced is 3:1 meaning the long stick is 3 times longer than the short one.</a:t>
            </a:r>
            <a:endParaRPr lang="en-US" sz="2800" kern="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286000"/>
            <a:ext cx="6172200" cy="228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3276600"/>
            <a:ext cx="2209800" cy="228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47800" y="1828800"/>
            <a:ext cx="0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0" y="18288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971800"/>
            <a:ext cx="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2057400"/>
            <a:ext cx="6172200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61655" y="3124200"/>
            <a:ext cx="2195945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76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inches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52600" y="2678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point of view (PoV)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sz="2400" dirty="0" smtClean="0"/>
              <a:t>When asked for a ratio </a:t>
            </a:r>
            <a:r>
              <a:rPr lang="en-US" sz="2400" b="1" i="1" dirty="0" smtClean="0">
                <a:solidFill>
                  <a:srgbClr val="C00000"/>
                </a:solidFill>
              </a:rPr>
              <a:t>of </a:t>
            </a:r>
            <a:r>
              <a:rPr lang="en-US" sz="2400" dirty="0" smtClean="0"/>
              <a:t>one thing</a:t>
            </a:r>
            <a:r>
              <a:rPr lang="en-US" sz="2400" b="1" i="1" dirty="0" smtClean="0">
                <a:solidFill>
                  <a:srgbClr val="C00000"/>
                </a:solidFill>
              </a:rPr>
              <a:t> to </a:t>
            </a:r>
            <a:r>
              <a:rPr lang="en-US" sz="2400" dirty="0" smtClean="0"/>
              <a:t>another thing, the first thing mentioned will be the first number you write down, or the numerator (top number) of a fraction.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3352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i="1" kern="0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4400" b="1" i="1" u="sng" kern="0" dirty="0" smtClean="0">
                <a:solidFill>
                  <a:srgbClr val="C00000"/>
                </a:solidFill>
              </a:rPr>
              <a:t>of</a:t>
            </a:r>
            <a:r>
              <a:rPr lang="en-US" sz="4400" b="1" i="1" kern="0" dirty="0" smtClean="0">
                <a:solidFill>
                  <a:srgbClr val="C00000"/>
                </a:solidFill>
              </a:rPr>
              <a:t> </a:t>
            </a:r>
            <a:br>
              <a:rPr lang="en-US" sz="4400" b="1" i="1" kern="0" dirty="0" smtClean="0">
                <a:solidFill>
                  <a:srgbClr val="C00000"/>
                </a:solidFill>
              </a:rPr>
            </a:br>
            <a:r>
              <a:rPr lang="en-US" sz="4400" b="1" i="1" kern="0" dirty="0" smtClean="0">
                <a:solidFill>
                  <a:srgbClr val="C00000"/>
                </a:solidFill>
              </a:rPr>
              <a:t>                          to</a:t>
            </a:r>
            <a:endParaRPr lang="en-US" sz="4400" b="1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point of view (PoV)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sz="2400" dirty="0" smtClean="0"/>
              <a:t>When asked for a ratio </a:t>
            </a:r>
            <a:r>
              <a:rPr lang="en-US" sz="2400" b="1" i="1" dirty="0" smtClean="0">
                <a:solidFill>
                  <a:srgbClr val="C00000"/>
                </a:solidFill>
              </a:rPr>
              <a:t>of </a:t>
            </a:r>
            <a:r>
              <a:rPr lang="en-US" sz="2400" dirty="0" smtClean="0"/>
              <a:t>one thing</a:t>
            </a:r>
            <a:r>
              <a:rPr lang="en-US" sz="2400" b="1" i="1" dirty="0" smtClean="0">
                <a:solidFill>
                  <a:srgbClr val="C00000"/>
                </a:solidFill>
              </a:rPr>
              <a:t> to </a:t>
            </a:r>
            <a:r>
              <a:rPr lang="en-US" sz="2400" dirty="0" smtClean="0"/>
              <a:t>another thing, the first thing mentioned will be the first number you write down, or the numerator (top number) of a fraction.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3352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For example, what is the </a:t>
            </a:r>
            <a:r>
              <a:rPr lang="en-US" sz="2400" i="1" kern="0" dirty="0" smtClean="0">
                <a:solidFill>
                  <a:srgbClr val="C00000"/>
                </a:solidFill>
              </a:rPr>
              <a:t>ratio </a:t>
            </a:r>
            <a:r>
              <a:rPr lang="en-US" sz="2400" b="1" i="1" kern="0" dirty="0" smtClean="0"/>
              <a:t>of</a:t>
            </a:r>
            <a:r>
              <a:rPr lang="en-US" sz="2400" i="1" kern="0" dirty="0" smtClean="0">
                <a:solidFill>
                  <a:srgbClr val="C00000"/>
                </a:solidFill>
              </a:rPr>
              <a:t> the back segment </a:t>
            </a:r>
            <a:r>
              <a:rPr lang="en-US" sz="2400" kern="0" dirty="0" smtClean="0"/>
              <a:t>of a piano key (120 mm) </a:t>
            </a:r>
            <a:r>
              <a:rPr lang="en-US" sz="2400" b="1" i="1" kern="0" dirty="0" smtClean="0"/>
              <a:t>to</a:t>
            </a:r>
            <a:r>
              <a:rPr lang="en-US" sz="2400" i="1" kern="0" dirty="0" smtClean="0">
                <a:solidFill>
                  <a:srgbClr val="C00000"/>
                </a:solidFill>
              </a:rPr>
              <a:t> the front segment </a:t>
            </a:r>
            <a:r>
              <a:rPr lang="en-US" sz="2400" kern="0" dirty="0" smtClean="0"/>
              <a:t>of the key (240 mm)?</a:t>
            </a:r>
            <a:endParaRPr lang="en-US" sz="24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4800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 smtClean="0">
                <a:solidFill>
                  <a:srgbClr val="C00000"/>
                </a:solidFill>
              </a:rPr>
              <a:t>Answer 120 to 240, or 120:240, or 120/240 which reduces to 1 to 2, or 1:2, or 1/2 or simply 0.50</a:t>
            </a:r>
            <a:endParaRPr lang="en-US" sz="28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 dirty="0" smtClean="0"/>
              <a:t>Ratio point of view (PoV) for piano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752600"/>
          </a:xfrm>
        </p:spPr>
        <p:txBody>
          <a:bodyPr/>
          <a:lstStyle/>
          <a:p>
            <a:r>
              <a:rPr lang="en-US" sz="2800" dirty="0" smtClean="0"/>
              <a:t>The correct question to ask, then, is: what is the ratio </a:t>
            </a:r>
            <a:r>
              <a:rPr lang="en-US" sz="2800" b="1" i="1" dirty="0" smtClean="0">
                <a:solidFill>
                  <a:srgbClr val="C00000"/>
                </a:solidFill>
              </a:rPr>
              <a:t>of</a:t>
            </a:r>
            <a:r>
              <a:rPr lang="en-US" sz="2800" dirty="0" smtClean="0"/>
              <a:t> the hammer rise (blow) </a:t>
            </a:r>
            <a:r>
              <a:rPr lang="en-US" sz="2800" b="1" i="1" dirty="0" smtClean="0">
                <a:solidFill>
                  <a:srgbClr val="C00000"/>
                </a:solidFill>
              </a:rPr>
              <a:t>to</a:t>
            </a:r>
            <a:r>
              <a:rPr lang="en-US" sz="2800" dirty="0" smtClean="0"/>
              <a:t> the key travel (dip) if the hammer rises 45 mm and the key travel is 9 mm?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38862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600" kern="0" dirty="0" smtClean="0"/>
              <a:t>Answer: </a:t>
            </a:r>
            <a:r>
              <a:rPr lang="en-US" sz="3600" b="1" i="1" kern="0" dirty="0" smtClean="0">
                <a:solidFill>
                  <a:srgbClr val="C00000"/>
                </a:solidFill>
              </a:rPr>
              <a:t>45 / 9 = 5</a:t>
            </a:r>
            <a:endParaRPr lang="en-US" sz="3600" b="1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The Golden Action Ratio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914400"/>
          </a:xfrm>
        </p:spPr>
        <p:txBody>
          <a:bodyPr/>
          <a:lstStyle/>
          <a:p>
            <a:r>
              <a:rPr lang="en-US" sz="4400" dirty="0" smtClean="0"/>
              <a:t> is </a:t>
            </a:r>
            <a:r>
              <a:rPr lang="en-US" sz="4400" b="1" i="1" dirty="0" smtClean="0">
                <a:solidFill>
                  <a:srgbClr val="C00000"/>
                </a:solidFill>
              </a:rPr>
              <a:t>5 to 1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547255" y="2667000"/>
            <a:ext cx="7696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600" kern="0" dirty="0" smtClean="0"/>
              <a:t>Meaning that for every 5 mm </a:t>
            </a:r>
            <a:r>
              <a:rPr lang="en-US" sz="3600" kern="0" dirty="0"/>
              <a:t>the hammer travels </a:t>
            </a:r>
            <a:r>
              <a:rPr lang="en-US" sz="3600" kern="0" dirty="0" smtClean="0"/>
              <a:t>up, </a:t>
            </a:r>
            <a:br>
              <a:rPr lang="en-US" sz="3600" kern="0" dirty="0" smtClean="0"/>
            </a:br>
            <a:r>
              <a:rPr lang="en-US" sz="3600" kern="0" dirty="0" smtClean="0"/>
              <a:t>the key travels down1 mm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4509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The Golden Action Ratio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547255" y="2667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600" kern="0" dirty="0" smtClean="0"/>
              <a:t>Real world and useful parameters are  </a:t>
            </a:r>
            <a:r>
              <a:rPr lang="en-US" sz="3600" b="1" i="1" kern="0" dirty="0" smtClean="0">
                <a:solidFill>
                  <a:srgbClr val="C00000"/>
                </a:solidFill>
              </a:rPr>
              <a:t>4.8 to 5.2  </a:t>
            </a:r>
          </a:p>
          <a:p>
            <a:r>
              <a:rPr lang="en-US" sz="3600" kern="0" dirty="0" smtClean="0"/>
              <a:t>with 5 being a nominal benchmark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1850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04560"/>
            <a:ext cx="7772400" cy="1143000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Why we analyze actions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4800600"/>
          </a:xfrm>
          <a:ln w="9360">
            <a:solidFill>
              <a:srgbClr val="A50021"/>
            </a:solidFill>
            <a:prstDash val="solid"/>
            <a:miter/>
          </a:ln>
        </p:spPr>
        <p:txBody>
          <a:bodyPr wrap="square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448"/>
              </a:spcBef>
            </a:pPr>
            <a:r>
              <a:rPr lang="en-US" i="1" dirty="0">
                <a:cs typeface="Times New Roman" pitchFamily="18"/>
              </a:rPr>
              <a:t>The primary goal in evaluating a piano action is to discover the relationship of the </a:t>
            </a:r>
            <a:r>
              <a:rPr lang="en-US" b="1" i="1" dirty="0">
                <a:cs typeface="Times New Roman" pitchFamily="18"/>
              </a:rPr>
              <a:t>action’s leverages to a range of complimenting hammer weights and key leads</a:t>
            </a:r>
            <a:r>
              <a:rPr lang="en-US" i="1" dirty="0" smtClean="0">
                <a:cs typeface="Times New Roman" pitchFamily="18"/>
              </a:rPr>
              <a:t>.</a:t>
            </a:r>
          </a:p>
          <a:p>
            <a:pPr marL="0" lvl="0" indent="0">
              <a:lnSpc>
                <a:spcPct val="90000"/>
              </a:lnSpc>
              <a:spcBef>
                <a:spcPts val="448"/>
              </a:spcBef>
            </a:pPr>
            <a:endParaRPr lang="en-US" i="1" dirty="0">
              <a:cs typeface="Times New Roman" pitchFamily="18"/>
            </a:endParaRPr>
          </a:p>
          <a:p>
            <a:pPr marL="0" lvl="0" indent="0">
              <a:lnSpc>
                <a:spcPct val="90000"/>
              </a:lnSpc>
              <a:spcBef>
                <a:spcPts val="448"/>
              </a:spcBef>
            </a:pPr>
            <a:r>
              <a:rPr lang="en-US" i="1" dirty="0" smtClean="0">
                <a:solidFill>
                  <a:schemeClr val="accent3">
                    <a:lumMod val="90000"/>
                  </a:schemeClr>
                </a:solidFill>
                <a:cs typeface="Times New Roman" pitchFamily="18"/>
              </a:rPr>
              <a:t>Secondarily, professional piano technicians should be grounded in the basics of action geometry, its nomenclature and typical ranges of ratio number. </a:t>
            </a:r>
            <a:endParaRPr lang="en-US" i="1" dirty="0">
              <a:solidFill>
                <a:schemeClr val="accent3">
                  <a:lumMod val="90000"/>
                </a:schemeClr>
              </a:solidFill>
              <a:cs typeface="Times New Roman" pitchFamily="18"/>
            </a:endParaRPr>
          </a:p>
          <a:p>
            <a:pPr marL="0" lvl="0" indent="0">
              <a:lnSpc>
                <a:spcPct val="90000"/>
              </a:lnSpc>
              <a:spcBef>
                <a:spcPts val="448"/>
              </a:spcBef>
            </a:pPr>
            <a:endParaRPr lang="en-US" sz="1800" dirty="0">
              <a:cs typeface="Times New Roman" pitchFamily="18"/>
            </a:endParaRPr>
          </a:p>
          <a:p>
            <a:pPr marL="0" lvl="0" indent="0">
              <a:lnSpc>
                <a:spcPct val="90000"/>
              </a:lnSpc>
              <a:spcBef>
                <a:spcPts val="400"/>
              </a:spcBef>
              <a:buClr>
                <a:srgbClr val="B2B2B2"/>
              </a:buClr>
            </a:pPr>
            <a:endParaRPr lang="en-US" sz="1600" dirty="0">
              <a:solidFill>
                <a:srgbClr val="B2B2B2"/>
              </a:solidFill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220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The Distance Action Ratio (DAR)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547254" y="2667000"/>
            <a:ext cx="813954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600" dirty="0">
                <a:solidFill>
                  <a:srgbClr val="C00000"/>
                </a:solidFill>
              </a:rPr>
              <a:t>DAR </a:t>
            </a:r>
            <a:r>
              <a:rPr lang="en-US" altLang="en-US" sz="3600" dirty="0"/>
              <a:t>= Radial Out Arms </a:t>
            </a:r>
            <a:r>
              <a:rPr lang="en-US" altLang="en-US" sz="3600" dirty="0" smtClean="0"/>
              <a:t>÷ Radial </a:t>
            </a:r>
            <a:r>
              <a:rPr lang="en-US" altLang="en-US" sz="3600" dirty="0"/>
              <a:t>In Arms </a:t>
            </a:r>
            <a:endParaRPr lang="en-US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9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7107" name="Picture 3" descr="C:\Documents and Settings\Nick\My Documents\Piano Action Physics\Igrec Action  D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85750"/>
            <a:ext cx="12287250" cy="6286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410200" y="990600"/>
            <a:ext cx="6477000" cy="152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0805" name="Line 5"/>
          <p:cNvSpPr>
            <a:spLocks noChangeShapeType="1"/>
          </p:cNvSpPr>
          <p:nvPr/>
        </p:nvSpPr>
        <p:spPr bwMode="auto">
          <a:xfrm flipV="1">
            <a:off x="6629400" y="5207000"/>
            <a:ext cx="54102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06" name="Line 6"/>
          <p:cNvSpPr>
            <a:spLocks noChangeShapeType="1"/>
          </p:cNvSpPr>
          <p:nvPr/>
        </p:nvSpPr>
        <p:spPr bwMode="auto">
          <a:xfrm rot="-11863" flipH="1" flipV="1">
            <a:off x="4125913" y="4692650"/>
            <a:ext cx="25146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07" name="Line 7"/>
          <p:cNvSpPr>
            <a:spLocks noChangeShapeType="1"/>
          </p:cNvSpPr>
          <p:nvPr/>
        </p:nvSpPr>
        <p:spPr bwMode="auto">
          <a:xfrm flipH="1" flipV="1">
            <a:off x="2743200" y="4267200"/>
            <a:ext cx="13716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08" name="Line 8"/>
          <p:cNvSpPr>
            <a:spLocks noChangeShapeType="1"/>
          </p:cNvSpPr>
          <p:nvPr/>
        </p:nvSpPr>
        <p:spPr bwMode="auto">
          <a:xfrm flipV="1">
            <a:off x="2743200" y="3124200"/>
            <a:ext cx="1752600" cy="1143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09" name="Line 9"/>
          <p:cNvSpPr>
            <a:spLocks noChangeShapeType="1"/>
          </p:cNvSpPr>
          <p:nvPr/>
        </p:nvSpPr>
        <p:spPr bwMode="auto">
          <a:xfrm rot="21276905" flipV="1">
            <a:off x="4506913" y="2720975"/>
            <a:ext cx="3048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11" name="AutoShape 11"/>
          <p:cNvSpPr>
            <a:spLocks/>
          </p:cNvSpPr>
          <p:nvPr/>
        </p:nvSpPr>
        <p:spPr bwMode="auto">
          <a:xfrm>
            <a:off x="7924800" y="3886200"/>
            <a:ext cx="914400" cy="377825"/>
          </a:xfrm>
          <a:prstGeom prst="borderCallout1">
            <a:avLst>
              <a:gd name="adj1" fmla="val 30250"/>
              <a:gd name="adj2" fmla="val -8333"/>
              <a:gd name="adj3" fmla="val 367648"/>
              <a:gd name="adj4" fmla="val -17014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Key In</a:t>
            </a:r>
          </a:p>
        </p:txBody>
      </p:sp>
      <p:sp>
        <p:nvSpPr>
          <p:cNvPr id="1740812" name="AutoShape 12"/>
          <p:cNvSpPr>
            <a:spLocks/>
          </p:cNvSpPr>
          <p:nvPr/>
        </p:nvSpPr>
        <p:spPr bwMode="auto">
          <a:xfrm>
            <a:off x="6400800" y="3886200"/>
            <a:ext cx="914400" cy="377825"/>
          </a:xfrm>
          <a:prstGeom prst="borderCallout1">
            <a:avLst>
              <a:gd name="adj1" fmla="val 30250"/>
              <a:gd name="adj2" fmla="val -8333"/>
              <a:gd name="adj3" fmla="val 308824"/>
              <a:gd name="adj4" fmla="val -102778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Key Out</a:t>
            </a:r>
          </a:p>
        </p:txBody>
      </p:sp>
      <p:sp>
        <p:nvSpPr>
          <p:cNvPr id="1740813" name="AutoShape 13"/>
          <p:cNvSpPr>
            <a:spLocks/>
          </p:cNvSpPr>
          <p:nvPr/>
        </p:nvSpPr>
        <p:spPr bwMode="auto">
          <a:xfrm>
            <a:off x="3581400" y="5105400"/>
            <a:ext cx="914400" cy="377825"/>
          </a:xfrm>
          <a:prstGeom prst="borderCallout1">
            <a:avLst>
              <a:gd name="adj1" fmla="val 30250"/>
              <a:gd name="adj2" fmla="val -8333"/>
              <a:gd name="adj3" fmla="val -155463"/>
              <a:gd name="adj4" fmla="val -12676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Whip In</a:t>
            </a:r>
          </a:p>
        </p:txBody>
      </p:sp>
      <p:sp>
        <p:nvSpPr>
          <p:cNvPr id="1740814" name="AutoShape 14"/>
          <p:cNvSpPr>
            <a:spLocks/>
          </p:cNvSpPr>
          <p:nvPr/>
        </p:nvSpPr>
        <p:spPr bwMode="auto">
          <a:xfrm>
            <a:off x="4724400" y="3429000"/>
            <a:ext cx="1066800" cy="377825"/>
          </a:xfrm>
          <a:prstGeom prst="borderCallout1">
            <a:avLst>
              <a:gd name="adj1" fmla="val 30250"/>
              <a:gd name="adj2" fmla="val -7144"/>
              <a:gd name="adj3" fmla="val 39917"/>
              <a:gd name="adj4" fmla="val -87056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Whip Out</a:t>
            </a:r>
          </a:p>
        </p:txBody>
      </p:sp>
      <p:sp>
        <p:nvSpPr>
          <p:cNvPr id="1740815" name="AutoShape 15"/>
          <p:cNvSpPr>
            <a:spLocks/>
          </p:cNvSpPr>
          <p:nvPr/>
        </p:nvSpPr>
        <p:spPr bwMode="auto">
          <a:xfrm>
            <a:off x="5943600" y="2743200"/>
            <a:ext cx="914400" cy="377825"/>
          </a:xfrm>
          <a:prstGeom prst="borderCallout1">
            <a:avLst>
              <a:gd name="adj1" fmla="val 30250"/>
              <a:gd name="adj2" fmla="val -8333"/>
              <a:gd name="adj3" fmla="val 42435"/>
              <a:gd name="adj4" fmla="val -138542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Shank In</a:t>
            </a:r>
          </a:p>
        </p:txBody>
      </p:sp>
      <p:sp>
        <p:nvSpPr>
          <p:cNvPr id="1740817" name="Line 17"/>
          <p:cNvSpPr>
            <a:spLocks noChangeShapeType="1"/>
          </p:cNvSpPr>
          <p:nvPr/>
        </p:nvSpPr>
        <p:spPr bwMode="auto">
          <a:xfrm rot="60000" flipV="1">
            <a:off x="2754313" y="2732088"/>
            <a:ext cx="1981200" cy="1524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371600" y="609600"/>
            <a:ext cx="7010400" cy="466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Distance Action Ration DAR Radial Arms Layouts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752600"/>
            <a:ext cx="1714500" cy="954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816" name="AutoShape 16"/>
          <p:cNvSpPr>
            <a:spLocks/>
          </p:cNvSpPr>
          <p:nvPr/>
        </p:nvSpPr>
        <p:spPr bwMode="auto">
          <a:xfrm>
            <a:off x="4419600" y="1981200"/>
            <a:ext cx="1066800" cy="377825"/>
          </a:xfrm>
          <a:prstGeom prst="borderCallout1">
            <a:avLst>
              <a:gd name="adj1" fmla="val 30250"/>
              <a:gd name="adj2" fmla="val -7144"/>
              <a:gd name="adj3" fmla="val 174370"/>
              <a:gd name="adj4" fmla="val -97769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Shank Out</a:t>
            </a:r>
          </a:p>
        </p:txBody>
      </p:sp>
      <p:sp>
        <p:nvSpPr>
          <p:cNvPr id="1740810" name="Line 10"/>
          <p:cNvSpPr>
            <a:spLocks noChangeShapeType="1"/>
          </p:cNvSpPr>
          <p:nvPr/>
        </p:nvSpPr>
        <p:spPr bwMode="auto">
          <a:xfrm rot="-69866" flipH="1" flipV="1">
            <a:off x="1676400" y="2590800"/>
            <a:ext cx="3124200" cy="152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2774929"/>
            <a:ext cx="838200" cy="4254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2743200"/>
            <a:ext cx="3810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0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05" grpId="0" animBg="1"/>
      <p:bldP spid="1740806" grpId="0" animBg="1"/>
      <p:bldP spid="1740807" grpId="0" animBg="1"/>
      <p:bldP spid="1740808" grpId="0" animBg="1"/>
      <p:bldP spid="1740809" grpId="0" animBg="1"/>
      <p:bldP spid="1740811" grpId="0" animBg="1" autoUpdateAnimBg="0"/>
      <p:bldP spid="1740812" grpId="0" animBg="1" autoUpdateAnimBg="0"/>
      <p:bldP spid="1740813" grpId="0" animBg="1" autoUpdateAnimBg="0"/>
      <p:bldP spid="1740814" grpId="0" animBg="1" autoUpdateAnimBg="0"/>
      <p:bldP spid="1740815" grpId="0" animBg="1" autoUpdateAnimBg="0"/>
      <p:bldP spid="1740817" grpId="0" animBg="1"/>
      <p:bldP spid="1740816" grpId="0" animBg="1" autoUpdateAnimBg="0"/>
      <p:bldP spid="17408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5"/>
          <p:cNvSpPr>
            <a:spLocks noChangeShapeType="1"/>
          </p:cNvSpPr>
          <p:nvPr/>
        </p:nvSpPr>
        <p:spPr bwMode="auto">
          <a:xfrm flipV="1">
            <a:off x="6629400" y="5219700"/>
            <a:ext cx="54102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5" name="Line 6"/>
          <p:cNvSpPr>
            <a:spLocks noChangeShapeType="1"/>
          </p:cNvSpPr>
          <p:nvPr/>
        </p:nvSpPr>
        <p:spPr bwMode="auto">
          <a:xfrm rot="-11863" flipH="1" flipV="1">
            <a:off x="4125913" y="4705350"/>
            <a:ext cx="25146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6" name="Line 7"/>
          <p:cNvSpPr>
            <a:spLocks noChangeShapeType="1"/>
          </p:cNvSpPr>
          <p:nvPr/>
        </p:nvSpPr>
        <p:spPr bwMode="auto">
          <a:xfrm rot="-60000" flipH="1" flipV="1">
            <a:off x="2743200" y="4267200"/>
            <a:ext cx="13716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7" name="Line 8"/>
          <p:cNvSpPr>
            <a:spLocks noChangeShapeType="1"/>
          </p:cNvSpPr>
          <p:nvPr/>
        </p:nvSpPr>
        <p:spPr bwMode="auto">
          <a:xfrm flipV="1">
            <a:off x="2743200" y="3124200"/>
            <a:ext cx="1752600" cy="1143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8" name="Line 9"/>
          <p:cNvSpPr>
            <a:spLocks noChangeShapeType="1"/>
          </p:cNvSpPr>
          <p:nvPr/>
        </p:nvSpPr>
        <p:spPr bwMode="auto">
          <a:xfrm rot="21276905" flipV="1">
            <a:off x="4481513" y="2743962"/>
            <a:ext cx="3048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9" name="Line 10"/>
          <p:cNvSpPr>
            <a:spLocks noChangeShapeType="1"/>
          </p:cNvSpPr>
          <p:nvPr/>
        </p:nvSpPr>
        <p:spPr bwMode="auto">
          <a:xfrm rot="-69866" flipH="1" flipV="1">
            <a:off x="1676400" y="2590800"/>
            <a:ext cx="3124200" cy="152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0" name="AutoShape 11"/>
          <p:cNvSpPr>
            <a:spLocks/>
          </p:cNvSpPr>
          <p:nvPr/>
        </p:nvSpPr>
        <p:spPr bwMode="auto">
          <a:xfrm>
            <a:off x="7924800" y="3886200"/>
            <a:ext cx="914400" cy="609600"/>
          </a:xfrm>
          <a:prstGeom prst="borderCallout1">
            <a:avLst>
              <a:gd name="adj1" fmla="val 30250"/>
              <a:gd name="adj2" fmla="val -8333"/>
              <a:gd name="adj3" fmla="val 240375"/>
              <a:gd name="adj4" fmla="val -4428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Key </a:t>
            </a:r>
            <a:r>
              <a:rPr lang="en-US" altLang="en-US" dirty="0" smtClean="0"/>
              <a:t>In 260 mm</a:t>
            </a:r>
            <a:endParaRPr lang="en-US" altLang="en-US" dirty="0"/>
          </a:p>
        </p:txBody>
      </p:sp>
      <p:sp>
        <p:nvSpPr>
          <p:cNvPr id="49161" name="AutoShape 12"/>
          <p:cNvSpPr>
            <a:spLocks/>
          </p:cNvSpPr>
          <p:nvPr/>
        </p:nvSpPr>
        <p:spPr bwMode="auto">
          <a:xfrm>
            <a:off x="6400800" y="3886200"/>
            <a:ext cx="914400" cy="609600"/>
          </a:xfrm>
          <a:prstGeom prst="borderCallout1">
            <a:avLst>
              <a:gd name="adj1" fmla="val 30250"/>
              <a:gd name="adj2" fmla="val -8333"/>
              <a:gd name="adj3" fmla="val 195188"/>
              <a:gd name="adj4" fmla="val -98233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Key </a:t>
            </a:r>
            <a:r>
              <a:rPr lang="en-US" altLang="en-US" dirty="0" smtClean="0"/>
              <a:t>Out 143</a:t>
            </a:r>
            <a:endParaRPr lang="en-US" altLang="en-US" dirty="0"/>
          </a:p>
        </p:txBody>
      </p:sp>
      <p:sp>
        <p:nvSpPr>
          <p:cNvPr id="49162" name="AutoShape 13"/>
          <p:cNvSpPr>
            <a:spLocks/>
          </p:cNvSpPr>
          <p:nvPr/>
        </p:nvSpPr>
        <p:spPr bwMode="auto">
          <a:xfrm>
            <a:off x="3581400" y="5105400"/>
            <a:ext cx="914400" cy="533400"/>
          </a:xfrm>
          <a:prstGeom prst="borderCallout1">
            <a:avLst>
              <a:gd name="adj1" fmla="val 30250"/>
              <a:gd name="adj2" fmla="val -8333"/>
              <a:gd name="adj3" fmla="val -113905"/>
              <a:gd name="adj4" fmla="val -20252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Whip </a:t>
            </a:r>
            <a:r>
              <a:rPr lang="en-US" altLang="en-US" dirty="0" smtClean="0"/>
              <a:t>In 66</a:t>
            </a:r>
            <a:endParaRPr lang="en-US" altLang="en-US" dirty="0"/>
          </a:p>
        </p:txBody>
      </p:sp>
      <p:sp>
        <p:nvSpPr>
          <p:cNvPr id="49163" name="AutoShape 14"/>
          <p:cNvSpPr>
            <a:spLocks/>
          </p:cNvSpPr>
          <p:nvPr/>
        </p:nvSpPr>
        <p:spPr bwMode="auto">
          <a:xfrm>
            <a:off x="4724400" y="3429000"/>
            <a:ext cx="1066800" cy="533400"/>
          </a:xfrm>
          <a:prstGeom prst="borderCallout1">
            <a:avLst>
              <a:gd name="adj1" fmla="val 30250"/>
              <a:gd name="adj2" fmla="val -7144"/>
              <a:gd name="adj3" fmla="val 39917"/>
              <a:gd name="adj4" fmla="val -87056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Whip </a:t>
            </a:r>
            <a:r>
              <a:rPr lang="en-US" altLang="en-US" dirty="0" smtClean="0"/>
              <a:t>Out 92</a:t>
            </a:r>
            <a:endParaRPr lang="en-US" altLang="en-US" dirty="0"/>
          </a:p>
        </p:txBody>
      </p:sp>
      <p:sp>
        <p:nvSpPr>
          <p:cNvPr id="49164" name="AutoShape 15"/>
          <p:cNvSpPr>
            <a:spLocks/>
          </p:cNvSpPr>
          <p:nvPr/>
        </p:nvSpPr>
        <p:spPr bwMode="auto">
          <a:xfrm>
            <a:off x="5943600" y="2743200"/>
            <a:ext cx="914400" cy="533400"/>
          </a:xfrm>
          <a:prstGeom prst="borderCallout1">
            <a:avLst>
              <a:gd name="adj1" fmla="val 30250"/>
              <a:gd name="adj2" fmla="val -8333"/>
              <a:gd name="adj3" fmla="val 42435"/>
              <a:gd name="adj4" fmla="val -138542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Shank </a:t>
            </a:r>
            <a:r>
              <a:rPr lang="en-US" altLang="en-US" dirty="0" smtClean="0"/>
              <a:t>In 21.4</a:t>
            </a:r>
            <a:endParaRPr lang="en-US" altLang="en-US" dirty="0"/>
          </a:p>
        </p:txBody>
      </p:sp>
      <p:sp>
        <p:nvSpPr>
          <p:cNvPr id="49165" name="AutoShape 16"/>
          <p:cNvSpPr>
            <a:spLocks/>
          </p:cNvSpPr>
          <p:nvPr/>
        </p:nvSpPr>
        <p:spPr bwMode="auto">
          <a:xfrm>
            <a:off x="4419600" y="1981200"/>
            <a:ext cx="1066800" cy="577871"/>
          </a:xfrm>
          <a:prstGeom prst="borderCallout1">
            <a:avLst>
              <a:gd name="adj1" fmla="val 30250"/>
              <a:gd name="adj2" fmla="val -7144"/>
              <a:gd name="adj3" fmla="val 112035"/>
              <a:gd name="adj4" fmla="val -91275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Shank </a:t>
            </a:r>
            <a:r>
              <a:rPr lang="en-US" altLang="en-US" dirty="0" smtClean="0"/>
              <a:t>Out 138</a:t>
            </a:r>
            <a:endParaRPr lang="en-US" altLang="en-US" dirty="0"/>
          </a:p>
        </p:txBody>
      </p:sp>
      <p:sp>
        <p:nvSpPr>
          <p:cNvPr id="49166" name="Text Box 18"/>
          <p:cNvSpPr txBox="1">
            <a:spLocks noChangeArrowheads="1"/>
          </p:cNvSpPr>
          <p:nvPr/>
        </p:nvSpPr>
        <p:spPr bwMode="auto">
          <a:xfrm>
            <a:off x="1371600" y="609600"/>
            <a:ext cx="7010400" cy="466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Schematic View DAR Radial Arms Layouts</a:t>
            </a:r>
          </a:p>
        </p:txBody>
      </p:sp>
      <p:sp>
        <p:nvSpPr>
          <p:cNvPr id="49167" name="Text Box 19"/>
          <p:cNvSpPr txBox="1">
            <a:spLocks noChangeArrowheads="1"/>
          </p:cNvSpPr>
          <p:nvPr/>
        </p:nvSpPr>
        <p:spPr bwMode="auto">
          <a:xfrm>
            <a:off x="1600200" y="6248400"/>
            <a:ext cx="563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Go to ActGeoCompMeasure PP</a:t>
            </a:r>
          </a:p>
        </p:txBody>
      </p:sp>
    </p:spTree>
    <p:extLst>
      <p:ext uri="{BB962C8B-B14F-4D97-AF65-F5344CB8AC3E}">
        <p14:creationId xmlns:p14="http://schemas.microsoft.com/office/powerpoint/2010/main" val="39361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solidFill>
            <a:schemeClr val="hlink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smtClean="0"/>
              <a:t>The Simple DAR Math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74713" y="1981200"/>
            <a:ext cx="754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62000" y="1905000"/>
            <a:ext cx="7696200" cy="2971800"/>
          </a:xfrm>
          <a:prstGeom prst="rect">
            <a:avLst/>
          </a:prstGeom>
          <a:solidFill>
            <a:schemeClr val="hlink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95400" indent="-3810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0" dirty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0" dirty="0" err="1"/>
              <a:t>Key_O</a:t>
            </a:r>
            <a:r>
              <a:rPr lang="en-US" altLang="en-US" sz="2400" b="0" dirty="0"/>
              <a:t> / </a:t>
            </a:r>
            <a:r>
              <a:rPr lang="en-US" altLang="en-US" sz="2400" b="0" dirty="0" err="1"/>
              <a:t>Key_I</a:t>
            </a:r>
            <a:r>
              <a:rPr lang="en-US" altLang="en-US" sz="2400" b="0" dirty="0"/>
              <a:t> 	</a:t>
            </a:r>
            <a:r>
              <a:rPr lang="en-US" altLang="en-US" sz="2400" b="0" dirty="0" smtClean="0"/>
              <a:t>            </a:t>
            </a:r>
            <a:r>
              <a:rPr lang="en-US" altLang="en-US" sz="2400" dirty="0" smtClean="0"/>
              <a:t>143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/ </a:t>
            </a:r>
            <a:r>
              <a:rPr lang="en-US" altLang="en-US" sz="2400" dirty="0" smtClean="0"/>
              <a:t>260</a:t>
            </a:r>
            <a:r>
              <a:rPr lang="en-US" altLang="en-US" sz="2400" b="0" dirty="0" smtClean="0"/>
              <a:t>     =  </a:t>
            </a:r>
            <a:r>
              <a:rPr lang="en-US" altLang="en-US" sz="2400" dirty="0" smtClean="0">
                <a:solidFill>
                  <a:srgbClr val="A50021"/>
                </a:solidFill>
              </a:rPr>
              <a:t>0.55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0" dirty="0" err="1"/>
              <a:t>Whip_O</a:t>
            </a:r>
            <a:r>
              <a:rPr lang="en-US" altLang="en-US" sz="2400" b="0" dirty="0"/>
              <a:t> / </a:t>
            </a:r>
            <a:r>
              <a:rPr lang="en-US" altLang="en-US" sz="2400" b="0" dirty="0" err="1" smtClean="0"/>
              <a:t>Whip_I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          </a:t>
            </a:r>
            <a:r>
              <a:rPr lang="en-US" altLang="en-US" sz="2400" b="0" dirty="0" smtClean="0"/>
              <a:t>92 </a:t>
            </a:r>
            <a:r>
              <a:rPr lang="en-US" altLang="en-US" sz="2400" b="0" dirty="0"/>
              <a:t>/ </a:t>
            </a:r>
            <a:r>
              <a:rPr lang="en-US" altLang="en-US" sz="2400" b="0" dirty="0" smtClean="0"/>
              <a:t>66</a:t>
            </a:r>
            <a:r>
              <a:rPr lang="en-US" altLang="en-US" sz="2400" dirty="0" smtClean="0"/>
              <a:t>       </a:t>
            </a:r>
            <a:r>
              <a:rPr lang="en-US" altLang="en-US" sz="2400" b="0" dirty="0" smtClean="0"/>
              <a:t>=  </a:t>
            </a:r>
            <a:r>
              <a:rPr lang="en-US" altLang="en-US" sz="2400" dirty="0" smtClean="0">
                <a:solidFill>
                  <a:srgbClr val="A50021"/>
                </a:solidFill>
              </a:rPr>
              <a:t>1.40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0" dirty="0" err="1"/>
              <a:t>Shank_O</a:t>
            </a:r>
            <a:r>
              <a:rPr lang="en-US" altLang="en-US" sz="2400" b="0" dirty="0"/>
              <a:t> / </a:t>
            </a:r>
            <a:r>
              <a:rPr lang="en-US" altLang="en-US" sz="2400" b="0" dirty="0" err="1"/>
              <a:t>Shank_I</a:t>
            </a:r>
            <a:r>
              <a:rPr lang="en-US" altLang="en-US" sz="2400" b="0" dirty="0"/>
              <a:t>	 </a:t>
            </a:r>
            <a:r>
              <a:rPr lang="en-US" altLang="en-US" sz="2400" b="0" dirty="0" smtClean="0"/>
              <a:t>138 / </a:t>
            </a:r>
            <a:r>
              <a:rPr lang="en-US" altLang="en-US" sz="2400" b="0" dirty="0"/>
              <a:t>21.4   =  </a:t>
            </a:r>
            <a:r>
              <a:rPr lang="en-US" altLang="en-US" sz="2400" dirty="0" smtClean="0">
                <a:solidFill>
                  <a:srgbClr val="A50021"/>
                </a:solidFill>
              </a:rPr>
              <a:t>6.45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0" dirty="0"/>
              <a:t>NEXT Multiply the component ratios to get the Composite AR: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rgbClr val="A50021"/>
                </a:solidFill>
              </a:rPr>
              <a:t>DAR =</a:t>
            </a:r>
            <a:r>
              <a:rPr lang="en-US" altLang="en-US" sz="2400" b="0" dirty="0"/>
              <a:t> </a:t>
            </a:r>
            <a:r>
              <a:rPr lang="en-US" altLang="en-US" sz="2400" dirty="0" smtClean="0">
                <a:solidFill>
                  <a:srgbClr val="A50021"/>
                </a:solidFill>
              </a:rPr>
              <a:t>0.55 </a:t>
            </a:r>
            <a:r>
              <a:rPr lang="en-US" altLang="en-US" sz="2400" dirty="0">
                <a:solidFill>
                  <a:srgbClr val="A50021"/>
                </a:solidFill>
              </a:rPr>
              <a:t>x </a:t>
            </a:r>
            <a:r>
              <a:rPr lang="en-US" altLang="en-US" sz="2400" dirty="0" smtClean="0">
                <a:solidFill>
                  <a:srgbClr val="A50021"/>
                </a:solidFill>
              </a:rPr>
              <a:t>1.40 </a:t>
            </a:r>
            <a:r>
              <a:rPr lang="en-US" altLang="en-US" sz="2400" dirty="0">
                <a:solidFill>
                  <a:srgbClr val="A50021"/>
                </a:solidFill>
              </a:rPr>
              <a:t>x </a:t>
            </a:r>
            <a:r>
              <a:rPr lang="en-US" altLang="en-US" sz="2400" dirty="0" smtClean="0">
                <a:solidFill>
                  <a:srgbClr val="A50021"/>
                </a:solidFill>
              </a:rPr>
              <a:t>6.45 </a:t>
            </a:r>
            <a:r>
              <a:rPr lang="en-US" altLang="en-US" sz="2400" dirty="0">
                <a:solidFill>
                  <a:srgbClr val="A50021"/>
                </a:solidFill>
              </a:rPr>
              <a:t>= </a:t>
            </a:r>
            <a:r>
              <a:rPr lang="en-US" altLang="en-US" sz="2400" dirty="0" smtClean="0">
                <a:solidFill>
                  <a:srgbClr val="A50021"/>
                </a:solidFill>
              </a:rPr>
              <a:t>4.97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endParaRPr lang="en-US" altLang="en-US" sz="2400" b="0" dirty="0"/>
          </a:p>
        </p:txBody>
      </p:sp>
      <p:sp>
        <p:nvSpPr>
          <p:cNvPr id="1859591" name="Oval 7"/>
          <p:cNvSpPr>
            <a:spLocks noChangeArrowheads="1"/>
          </p:cNvSpPr>
          <p:nvPr/>
        </p:nvSpPr>
        <p:spPr bwMode="auto">
          <a:xfrm>
            <a:off x="4800600" y="41148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5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5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7107" name="Picture 3" descr="C:\Documents and Settings\Nick\My Documents\Piano Action Physics\Igrec Action  D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85750"/>
            <a:ext cx="12287250" cy="6286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410200" y="990600"/>
            <a:ext cx="6477000" cy="152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0805" name="Line 5"/>
          <p:cNvSpPr>
            <a:spLocks noChangeShapeType="1"/>
          </p:cNvSpPr>
          <p:nvPr/>
        </p:nvSpPr>
        <p:spPr bwMode="auto">
          <a:xfrm flipV="1">
            <a:off x="6629400" y="5207000"/>
            <a:ext cx="54102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06" name="Line 6"/>
          <p:cNvSpPr>
            <a:spLocks noChangeShapeType="1"/>
          </p:cNvSpPr>
          <p:nvPr/>
        </p:nvSpPr>
        <p:spPr bwMode="auto">
          <a:xfrm rot="-11863" flipH="1" flipV="1">
            <a:off x="4125913" y="4692650"/>
            <a:ext cx="25146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07" name="Line 7"/>
          <p:cNvSpPr>
            <a:spLocks noChangeShapeType="1"/>
          </p:cNvSpPr>
          <p:nvPr/>
        </p:nvSpPr>
        <p:spPr bwMode="auto">
          <a:xfrm flipH="1" flipV="1">
            <a:off x="2743200" y="4267200"/>
            <a:ext cx="13716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08" name="Line 8"/>
          <p:cNvSpPr>
            <a:spLocks noChangeShapeType="1"/>
          </p:cNvSpPr>
          <p:nvPr/>
        </p:nvSpPr>
        <p:spPr bwMode="auto">
          <a:xfrm flipV="1">
            <a:off x="2743200" y="3124200"/>
            <a:ext cx="1752600" cy="1143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09" name="Line 9"/>
          <p:cNvSpPr>
            <a:spLocks noChangeShapeType="1"/>
          </p:cNvSpPr>
          <p:nvPr/>
        </p:nvSpPr>
        <p:spPr bwMode="auto">
          <a:xfrm rot="21276905" flipV="1">
            <a:off x="4506913" y="2720975"/>
            <a:ext cx="3048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11" name="AutoShape 11"/>
          <p:cNvSpPr>
            <a:spLocks/>
          </p:cNvSpPr>
          <p:nvPr/>
        </p:nvSpPr>
        <p:spPr bwMode="auto">
          <a:xfrm>
            <a:off x="7924800" y="3886200"/>
            <a:ext cx="914400" cy="377825"/>
          </a:xfrm>
          <a:prstGeom prst="borderCallout1">
            <a:avLst>
              <a:gd name="adj1" fmla="val 30250"/>
              <a:gd name="adj2" fmla="val -8333"/>
              <a:gd name="adj3" fmla="val 367648"/>
              <a:gd name="adj4" fmla="val -17014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Key In</a:t>
            </a:r>
          </a:p>
        </p:txBody>
      </p:sp>
      <p:sp>
        <p:nvSpPr>
          <p:cNvPr id="1740812" name="AutoShape 12"/>
          <p:cNvSpPr>
            <a:spLocks/>
          </p:cNvSpPr>
          <p:nvPr/>
        </p:nvSpPr>
        <p:spPr bwMode="auto">
          <a:xfrm>
            <a:off x="6400800" y="3886200"/>
            <a:ext cx="914400" cy="377825"/>
          </a:xfrm>
          <a:prstGeom prst="borderCallout1">
            <a:avLst>
              <a:gd name="adj1" fmla="val 30250"/>
              <a:gd name="adj2" fmla="val -8333"/>
              <a:gd name="adj3" fmla="val 308824"/>
              <a:gd name="adj4" fmla="val -102778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Key Out</a:t>
            </a:r>
          </a:p>
        </p:txBody>
      </p:sp>
      <p:sp>
        <p:nvSpPr>
          <p:cNvPr id="1740813" name="AutoShape 13"/>
          <p:cNvSpPr>
            <a:spLocks/>
          </p:cNvSpPr>
          <p:nvPr/>
        </p:nvSpPr>
        <p:spPr bwMode="auto">
          <a:xfrm>
            <a:off x="3581400" y="5105400"/>
            <a:ext cx="914400" cy="377825"/>
          </a:xfrm>
          <a:prstGeom prst="borderCallout1">
            <a:avLst>
              <a:gd name="adj1" fmla="val 30250"/>
              <a:gd name="adj2" fmla="val -8333"/>
              <a:gd name="adj3" fmla="val -155463"/>
              <a:gd name="adj4" fmla="val -12676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Whip In</a:t>
            </a:r>
          </a:p>
        </p:txBody>
      </p:sp>
      <p:sp>
        <p:nvSpPr>
          <p:cNvPr id="1740814" name="AutoShape 14"/>
          <p:cNvSpPr>
            <a:spLocks/>
          </p:cNvSpPr>
          <p:nvPr/>
        </p:nvSpPr>
        <p:spPr bwMode="auto">
          <a:xfrm>
            <a:off x="4724400" y="3429000"/>
            <a:ext cx="1066800" cy="377825"/>
          </a:xfrm>
          <a:prstGeom prst="borderCallout1">
            <a:avLst>
              <a:gd name="adj1" fmla="val 30250"/>
              <a:gd name="adj2" fmla="val -7144"/>
              <a:gd name="adj3" fmla="val 39917"/>
              <a:gd name="adj4" fmla="val -87056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Whip Out</a:t>
            </a:r>
          </a:p>
        </p:txBody>
      </p:sp>
      <p:sp>
        <p:nvSpPr>
          <p:cNvPr id="1740815" name="AutoShape 15"/>
          <p:cNvSpPr>
            <a:spLocks/>
          </p:cNvSpPr>
          <p:nvPr/>
        </p:nvSpPr>
        <p:spPr bwMode="auto">
          <a:xfrm>
            <a:off x="5943600" y="2743200"/>
            <a:ext cx="914400" cy="377825"/>
          </a:xfrm>
          <a:prstGeom prst="borderCallout1">
            <a:avLst>
              <a:gd name="adj1" fmla="val 30250"/>
              <a:gd name="adj2" fmla="val -8333"/>
              <a:gd name="adj3" fmla="val 42435"/>
              <a:gd name="adj4" fmla="val -138542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Shank In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371600" y="609600"/>
            <a:ext cx="7010400" cy="466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/>
              <a:t>Distance Action Ration DAR Radial Arms Layouts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752600"/>
            <a:ext cx="1714500" cy="954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816" name="AutoShape 16"/>
          <p:cNvSpPr>
            <a:spLocks/>
          </p:cNvSpPr>
          <p:nvPr/>
        </p:nvSpPr>
        <p:spPr bwMode="auto">
          <a:xfrm>
            <a:off x="4419600" y="1981200"/>
            <a:ext cx="1066800" cy="377825"/>
          </a:xfrm>
          <a:prstGeom prst="borderCallout1">
            <a:avLst>
              <a:gd name="adj1" fmla="val 30250"/>
              <a:gd name="adj2" fmla="val -7144"/>
              <a:gd name="adj3" fmla="val 174370"/>
              <a:gd name="adj4" fmla="val -97769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Shank Out</a:t>
            </a:r>
          </a:p>
        </p:txBody>
      </p:sp>
      <p:sp>
        <p:nvSpPr>
          <p:cNvPr id="1740810" name="Line 10"/>
          <p:cNvSpPr>
            <a:spLocks noChangeShapeType="1"/>
          </p:cNvSpPr>
          <p:nvPr/>
        </p:nvSpPr>
        <p:spPr bwMode="auto">
          <a:xfrm rot="-69866" flipH="1" flipV="1">
            <a:off x="1676400" y="2590800"/>
            <a:ext cx="3124200" cy="152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2774929"/>
            <a:ext cx="838200" cy="4254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2743200"/>
            <a:ext cx="3810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6576" y="1371600"/>
            <a:ext cx="7810500" cy="1077218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significance of the Radial Arms? </a:t>
            </a:r>
            <a:br>
              <a:rPr lang="en-US" sz="3200" dirty="0" smtClean="0"/>
            </a:br>
            <a:r>
              <a:rPr lang="en-US" sz="3200" dirty="0" smtClean="0"/>
              <a:t>Why do we measure on the diagonal?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0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05" grpId="0" animBg="1"/>
      <p:bldP spid="1740806" grpId="0" animBg="1"/>
      <p:bldP spid="1740807" grpId="0" animBg="1"/>
      <p:bldP spid="1740808" grpId="0" animBg="1"/>
      <p:bldP spid="1740809" grpId="0" animBg="1"/>
      <p:bldP spid="1740811" grpId="0" animBg="1" autoUpdateAnimBg="0"/>
      <p:bldP spid="1740812" grpId="0" animBg="1" autoUpdateAnimBg="0"/>
      <p:bldP spid="1740813" grpId="0" animBg="1" autoUpdateAnimBg="0"/>
      <p:bldP spid="1740814" grpId="0" animBg="1" autoUpdateAnimBg="0"/>
      <p:bldP spid="1740815" grpId="0" animBg="1" autoUpdateAnimBg="0"/>
      <p:bldP spid="1740816" grpId="0" animBg="1" autoUpdateAnimBg="0"/>
      <p:bldP spid="1740810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4191000" y="3514725"/>
            <a:ext cx="182563" cy="182563"/>
          </a:xfrm>
          <a:custGeom>
            <a:avLst/>
            <a:gdLst>
              <a:gd name="T0" fmla="*/ 91282 w 21600"/>
              <a:gd name="T1" fmla="*/ 0 h 21600"/>
              <a:gd name="T2" fmla="*/ 26734 w 21600"/>
              <a:gd name="T3" fmla="*/ 26734 h 21600"/>
              <a:gd name="T4" fmla="*/ 0 w 21600"/>
              <a:gd name="T5" fmla="*/ 91282 h 21600"/>
              <a:gd name="T6" fmla="*/ 26734 w 21600"/>
              <a:gd name="T7" fmla="*/ 155829 h 21600"/>
              <a:gd name="T8" fmla="*/ 91282 w 21600"/>
              <a:gd name="T9" fmla="*/ 182563 h 21600"/>
              <a:gd name="T10" fmla="*/ 155829 w 21600"/>
              <a:gd name="T11" fmla="*/ 155829 h 21600"/>
              <a:gd name="T12" fmla="*/ 182563 w 21600"/>
              <a:gd name="T13" fmla="*/ 91282 h 21600"/>
              <a:gd name="T14" fmla="*/ 155829 w 21600"/>
              <a:gd name="T15" fmla="*/ 267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3821113" y="3155950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38" y="10800"/>
                </a:moveTo>
                <a:cubicBezTo>
                  <a:pt x="638" y="16412"/>
                  <a:pt x="5188" y="20962"/>
                  <a:pt x="10800" y="20962"/>
                </a:cubicBezTo>
                <a:cubicBezTo>
                  <a:pt x="16412" y="20962"/>
                  <a:pt x="20962" y="16412"/>
                  <a:pt x="20962" y="10800"/>
                </a:cubicBezTo>
                <a:cubicBezTo>
                  <a:pt x="20962" y="5188"/>
                  <a:pt x="16412" y="638"/>
                  <a:pt x="10800" y="638"/>
                </a:cubicBezTo>
                <a:cubicBezTo>
                  <a:pt x="5188" y="638"/>
                  <a:pt x="638" y="5188"/>
                  <a:pt x="638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375025" y="2708275"/>
            <a:ext cx="1828800" cy="1828800"/>
          </a:xfrm>
          <a:custGeom>
            <a:avLst/>
            <a:gdLst>
              <a:gd name="T0" fmla="*/ 914400 w 21600"/>
              <a:gd name="T1" fmla="*/ 0 h 21600"/>
              <a:gd name="T2" fmla="*/ 267801 w 21600"/>
              <a:gd name="T3" fmla="*/ 267801 h 21600"/>
              <a:gd name="T4" fmla="*/ 0 w 21600"/>
              <a:gd name="T5" fmla="*/ 914400 h 21600"/>
              <a:gd name="T6" fmla="*/ 267801 w 21600"/>
              <a:gd name="T7" fmla="*/ 1560999 h 21600"/>
              <a:gd name="T8" fmla="*/ 914400 w 21600"/>
              <a:gd name="T9" fmla="*/ 1828800 h 21600"/>
              <a:gd name="T10" fmla="*/ 1560999 w 21600"/>
              <a:gd name="T11" fmla="*/ 1560999 h 21600"/>
              <a:gd name="T12" fmla="*/ 1828800 w 21600"/>
              <a:gd name="T13" fmla="*/ 914400 h 21600"/>
              <a:gd name="T14" fmla="*/ 1560999 w 21600"/>
              <a:gd name="T15" fmla="*/ 2678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6" y="10800"/>
                </a:moveTo>
                <a:cubicBezTo>
                  <a:pt x="356" y="16568"/>
                  <a:pt x="5032" y="21244"/>
                  <a:pt x="10800" y="21244"/>
                </a:cubicBezTo>
                <a:cubicBezTo>
                  <a:pt x="16568" y="21244"/>
                  <a:pt x="21244" y="16568"/>
                  <a:pt x="21244" y="10800"/>
                </a:cubicBezTo>
                <a:cubicBezTo>
                  <a:pt x="21244" y="5032"/>
                  <a:pt x="16568" y="356"/>
                  <a:pt x="10800" y="356"/>
                </a:cubicBezTo>
                <a:cubicBezTo>
                  <a:pt x="5032" y="356"/>
                  <a:pt x="356" y="5032"/>
                  <a:pt x="356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471738" y="1827213"/>
            <a:ext cx="3656012" cy="3656012"/>
          </a:xfrm>
          <a:custGeom>
            <a:avLst/>
            <a:gdLst>
              <a:gd name="T0" fmla="*/ 1828006 w 21600"/>
              <a:gd name="T1" fmla="*/ 0 h 21600"/>
              <a:gd name="T2" fmla="*/ 535369 w 21600"/>
              <a:gd name="T3" fmla="*/ 535369 h 21600"/>
              <a:gd name="T4" fmla="*/ 0 w 21600"/>
              <a:gd name="T5" fmla="*/ 1828006 h 21600"/>
              <a:gd name="T6" fmla="*/ 535369 w 21600"/>
              <a:gd name="T7" fmla="*/ 3120643 h 21600"/>
              <a:gd name="T8" fmla="*/ 1828006 w 21600"/>
              <a:gd name="T9" fmla="*/ 3656012 h 21600"/>
              <a:gd name="T10" fmla="*/ 3120643 w 21600"/>
              <a:gd name="T11" fmla="*/ 3120643 h 21600"/>
              <a:gd name="T12" fmla="*/ 3656012 w 21600"/>
              <a:gd name="T13" fmla="*/ 1828006 h 21600"/>
              <a:gd name="T14" fmla="*/ 3120643 w 21600"/>
              <a:gd name="T15" fmla="*/ 5353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0" y="10800"/>
                </a:moveTo>
                <a:cubicBezTo>
                  <a:pt x="310" y="16593"/>
                  <a:pt x="5007" y="21290"/>
                  <a:pt x="10800" y="21290"/>
                </a:cubicBezTo>
                <a:cubicBezTo>
                  <a:pt x="16593" y="21290"/>
                  <a:pt x="21290" y="16593"/>
                  <a:pt x="21290" y="10800"/>
                </a:cubicBezTo>
                <a:cubicBezTo>
                  <a:pt x="21290" y="5007"/>
                  <a:pt x="16593" y="310"/>
                  <a:pt x="10800" y="310"/>
                </a:cubicBezTo>
                <a:cubicBezTo>
                  <a:pt x="5007" y="310"/>
                  <a:pt x="310" y="5007"/>
                  <a:pt x="31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1600200" y="914400"/>
            <a:ext cx="5484813" cy="5484813"/>
          </a:xfrm>
          <a:custGeom>
            <a:avLst/>
            <a:gdLst>
              <a:gd name="T0" fmla="*/ 2742407 w 21600"/>
              <a:gd name="T1" fmla="*/ 0 h 21600"/>
              <a:gd name="T2" fmla="*/ 803170 w 21600"/>
              <a:gd name="T3" fmla="*/ 803170 h 21600"/>
              <a:gd name="T4" fmla="*/ 0 w 21600"/>
              <a:gd name="T5" fmla="*/ 2742407 h 21600"/>
              <a:gd name="T6" fmla="*/ 803170 w 21600"/>
              <a:gd name="T7" fmla="*/ 4681643 h 21600"/>
              <a:gd name="T8" fmla="*/ 2742407 w 21600"/>
              <a:gd name="T9" fmla="*/ 5484813 h 21600"/>
              <a:gd name="T10" fmla="*/ 4681643 w 21600"/>
              <a:gd name="T11" fmla="*/ 4681643 h 21600"/>
              <a:gd name="T12" fmla="*/ 5484813 w 21600"/>
              <a:gd name="T13" fmla="*/ 2742407 h 21600"/>
              <a:gd name="T14" fmla="*/ 4681643 w 21600"/>
              <a:gd name="T15" fmla="*/ 8031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69" y="10800"/>
                </a:moveTo>
                <a:cubicBezTo>
                  <a:pt x="269" y="16616"/>
                  <a:pt x="4984" y="21331"/>
                  <a:pt x="10800" y="21331"/>
                </a:cubicBezTo>
                <a:cubicBezTo>
                  <a:pt x="16616" y="21331"/>
                  <a:pt x="21331" y="16616"/>
                  <a:pt x="21331" y="10800"/>
                </a:cubicBezTo>
                <a:cubicBezTo>
                  <a:pt x="21331" y="4984"/>
                  <a:pt x="16616" y="269"/>
                  <a:pt x="10800" y="269"/>
                </a:cubicBezTo>
                <a:cubicBezTo>
                  <a:pt x="4984" y="269"/>
                  <a:pt x="269" y="4984"/>
                  <a:pt x="269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153400" cy="609600"/>
          </a:xfrm>
          <a:solidFill>
            <a:schemeClr val="hlink"/>
          </a:solidFill>
          <a:ln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i="1" smtClean="0">
                <a:solidFill>
                  <a:srgbClr val="A50021"/>
                </a:solidFill>
              </a:rPr>
              <a:t>How</a:t>
            </a:r>
            <a:r>
              <a:rPr lang="en-US" altLang="en-US" sz="2800" smtClean="0">
                <a:solidFill>
                  <a:schemeClr val="tx1"/>
                </a:solidFill>
              </a:rPr>
              <a:t> and </a:t>
            </a:r>
            <a:r>
              <a:rPr lang="en-US" altLang="en-US" sz="2800" b="1" i="1" smtClean="0">
                <a:solidFill>
                  <a:srgbClr val="A50021"/>
                </a:solidFill>
              </a:rPr>
              <a:t>why</a:t>
            </a:r>
            <a:r>
              <a:rPr lang="en-US" altLang="en-US" sz="2800" smtClean="0">
                <a:solidFill>
                  <a:schemeClr val="tx1"/>
                </a:solidFill>
              </a:rPr>
              <a:t> we layout and measure the action parts</a:t>
            </a:r>
          </a:p>
        </p:txBody>
      </p:sp>
      <p:pic>
        <p:nvPicPr>
          <p:cNvPr id="1889288" name="Picture 8" descr="C:\Program Files\Common Files\Microsoft Shared\Clipart\cagcat50\BD06716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17732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9289" name="AutoShape 9"/>
          <p:cNvSpPr>
            <a:spLocks noChangeArrowheads="1"/>
          </p:cNvSpPr>
          <p:nvPr/>
        </p:nvSpPr>
        <p:spPr bwMode="auto">
          <a:xfrm>
            <a:off x="762000" y="4876800"/>
            <a:ext cx="2971800" cy="990600"/>
          </a:xfrm>
          <a:prstGeom prst="wedgeRoundRectCallout">
            <a:avLst>
              <a:gd name="adj1" fmla="val -27509"/>
              <a:gd name="adj2" fmla="val -146796"/>
              <a:gd name="adj3" fmla="val 16667"/>
            </a:avLst>
          </a:prstGeom>
          <a:solidFill>
            <a:schemeClr val="hlink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0" i="1"/>
              <a:t>It’s all about the circles, man!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809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928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4191000" y="3514725"/>
            <a:ext cx="182563" cy="182563"/>
          </a:xfrm>
          <a:custGeom>
            <a:avLst/>
            <a:gdLst>
              <a:gd name="T0" fmla="*/ 91282 w 21600"/>
              <a:gd name="T1" fmla="*/ 0 h 21600"/>
              <a:gd name="T2" fmla="*/ 26734 w 21600"/>
              <a:gd name="T3" fmla="*/ 26734 h 21600"/>
              <a:gd name="T4" fmla="*/ 0 w 21600"/>
              <a:gd name="T5" fmla="*/ 91282 h 21600"/>
              <a:gd name="T6" fmla="*/ 26734 w 21600"/>
              <a:gd name="T7" fmla="*/ 155829 h 21600"/>
              <a:gd name="T8" fmla="*/ 91282 w 21600"/>
              <a:gd name="T9" fmla="*/ 182563 h 21600"/>
              <a:gd name="T10" fmla="*/ 155829 w 21600"/>
              <a:gd name="T11" fmla="*/ 155829 h 21600"/>
              <a:gd name="T12" fmla="*/ 182563 w 21600"/>
              <a:gd name="T13" fmla="*/ 91282 h 21600"/>
              <a:gd name="T14" fmla="*/ 155829 w 21600"/>
              <a:gd name="T15" fmla="*/ 267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3821113" y="3155950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38" y="10800"/>
                </a:moveTo>
                <a:cubicBezTo>
                  <a:pt x="638" y="16412"/>
                  <a:pt x="5188" y="20962"/>
                  <a:pt x="10800" y="20962"/>
                </a:cubicBezTo>
                <a:cubicBezTo>
                  <a:pt x="16412" y="20962"/>
                  <a:pt x="20962" y="16412"/>
                  <a:pt x="20962" y="10800"/>
                </a:cubicBezTo>
                <a:cubicBezTo>
                  <a:pt x="20962" y="5188"/>
                  <a:pt x="16412" y="638"/>
                  <a:pt x="10800" y="638"/>
                </a:cubicBezTo>
                <a:cubicBezTo>
                  <a:pt x="5188" y="638"/>
                  <a:pt x="638" y="5188"/>
                  <a:pt x="638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3375025" y="2708275"/>
            <a:ext cx="1828800" cy="1828800"/>
          </a:xfrm>
          <a:custGeom>
            <a:avLst/>
            <a:gdLst>
              <a:gd name="T0" fmla="*/ 914400 w 21600"/>
              <a:gd name="T1" fmla="*/ 0 h 21600"/>
              <a:gd name="T2" fmla="*/ 267801 w 21600"/>
              <a:gd name="T3" fmla="*/ 267801 h 21600"/>
              <a:gd name="T4" fmla="*/ 0 w 21600"/>
              <a:gd name="T5" fmla="*/ 914400 h 21600"/>
              <a:gd name="T6" fmla="*/ 267801 w 21600"/>
              <a:gd name="T7" fmla="*/ 1560999 h 21600"/>
              <a:gd name="T8" fmla="*/ 914400 w 21600"/>
              <a:gd name="T9" fmla="*/ 1828800 h 21600"/>
              <a:gd name="T10" fmla="*/ 1560999 w 21600"/>
              <a:gd name="T11" fmla="*/ 1560999 h 21600"/>
              <a:gd name="T12" fmla="*/ 1828800 w 21600"/>
              <a:gd name="T13" fmla="*/ 914400 h 21600"/>
              <a:gd name="T14" fmla="*/ 1560999 w 21600"/>
              <a:gd name="T15" fmla="*/ 2678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6" y="10800"/>
                </a:moveTo>
                <a:cubicBezTo>
                  <a:pt x="356" y="16568"/>
                  <a:pt x="5032" y="21244"/>
                  <a:pt x="10800" y="21244"/>
                </a:cubicBezTo>
                <a:cubicBezTo>
                  <a:pt x="16568" y="21244"/>
                  <a:pt x="21244" y="16568"/>
                  <a:pt x="21244" y="10800"/>
                </a:cubicBezTo>
                <a:cubicBezTo>
                  <a:pt x="21244" y="5032"/>
                  <a:pt x="16568" y="356"/>
                  <a:pt x="10800" y="356"/>
                </a:cubicBezTo>
                <a:cubicBezTo>
                  <a:pt x="5032" y="356"/>
                  <a:pt x="356" y="5032"/>
                  <a:pt x="356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2471738" y="1827213"/>
            <a:ext cx="3656012" cy="3656012"/>
          </a:xfrm>
          <a:custGeom>
            <a:avLst/>
            <a:gdLst>
              <a:gd name="T0" fmla="*/ 1828006 w 21600"/>
              <a:gd name="T1" fmla="*/ 0 h 21600"/>
              <a:gd name="T2" fmla="*/ 535369 w 21600"/>
              <a:gd name="T3" fmla="*/ 535369 h 21600"/>
              <a:gd name="T4" fmla="*/ 0 w 21600"/>
              <a:gd name="T5" fmla="*/ 1828006 h 21600"/>
              <a:gd name="T6" fmla="*/ 535369 w 21600"/>
              <a:gd name="T7" fmla="*/ 3120643 h 21600"/>
              <a:gd name="T8" fmla="*/ 1828006 w 21600"/>
              <a:gd name="T9" fmla="*/ 3656012 h 21600"/>
              <a:gd name="T10" fmla="*/ 3120643 w 21600"/>
              <a:gd name="T11" fmla="*/ 3120643 h 21600"/>
              <a:gd name="T12" fmla="*/ 3656012 w 21600"/>
              <a:gd name="T13" fmla="*/ 1828006 h 21600"/>
              <a:gd name="T14" fmla="*/ 3120643 w 21600"/>
              <a:gd name="T15" fmla="*/ 5353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0" y="10800"/>
                </a:moveTo>
                <a:cubicBezTo>
                  <a:pt x="310" y="16593"/>
                  <a:pt x="5007" y="21290"/>
                  <a:pt x="10800" y="21290"/>
                </a:cubicBezTo>
                <a:cubicBezTo>
                  <a:pt x="16593" y="21290"/>
                  <a:pt x="21290" y="16593"/>
                  <a:pt x="21290" y="10800"/>
                </a:cubicBezTo>
                <a:cubicBezTo>
                  <a:pt x="21290" y="5007"/>
                  <a:pt x="16593" y="310"/>
                  <a:pt x="10800" y="310"/>
                </a:cubicBezTo>
                <a:cubicBezTo>
                  <a:pt x="5007" y="310"/>
                  <a:pt x="310" y="5007"/>
                  <a:pt x="31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600200" y="914400"/>
            <a:ext cx="5484813" cy="5484813"/>
          </a:xfrm>
          <a:custGeom>
            <a:avLst/>
            <a:gdLst>
              <a:gd name="T0" fmla="*/ 2742407 w 21600"/>
              <a:gd name="T1" fmla="*/ 0 h 21600"/>
              <a:gd name="T2" fmla="*/ 803170 w 21600"/>
              <a:gd name="T3" fmla="*/ 803170 h 21600"/>
              <a:gd name="T4" fmla="*/ 0 w 21600"/>
              <a:gd name="T5" fmla="*/ 2742407 h 21600"/>
              <a:gd name="T6" fmla="*/ 803170 w 21600"/>
              <a:gd name="T7" fmla="*/ 4681643 h 21600"/>
              <a:gd name="T8" fmla="*/ 2742407 w 21600"/>
              <a:gd name="T9" fmla="*/ 5484813 h 21600"/>
              <a:gd name="T10" fmla="*/ 4681643 w 21600"/>
              <a:gd name="T11" fmla="*/ 4681643 h 21600"/>
              <a:gd name="T12" fmla="*/ 5484813 w 21600"/>
              <a:gd name="T13" fmla="*/ 2742407 h 21600"/>
              <a:gd name="T14" fmla="*/ 4681643 w 21600"/>
              <a:gd name="T15" fmla="*/ 80317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69" y="10800"/>
                </a:moveTo>
                <a:cubicBezTo>
                  <a:pt x="269" y="16616"/>
                  <a:pt x="4984" y="21331"/>
                  <a:pt x="10800" y="21331"/>
                </a:cubicBezTo>
                <a:cubicBezTo>
                  <a:pt x="16616" y="21331"/>
                  <a:pt x="21331" y="16616"/>
                  <a:pt x="21331" y="10800"/>
                </a:cubicBezTo>
                <a:cubicBezTo>
                  <a:pt x="21331" y="4984"/>
                  <a:pt x="16616" y="269"/>
                  <a:pt x="10800" y="269"/>
                </a:cubicBezTo>
                <a:cubicBezTo>
                  <a:pt x="4984" y="269"/>
                  <a:pt x="269" y="4984"/>
                  <a:pt x="269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1335" name="Line 7"/>
          <p:cNvSpPr>
            <a:spLocks noChangeShapeType="1"/>
          </p:cNvSpPr>
          <p:nvPr/>
        </p:nvSpPr>
        <p:spPr bwMode="auto">
          <a:xfrm>
            <a:off x="4289425" y="3603625"/>
            <a:ext cx="27432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1336" name="Line 8"/>
          <p:cNvSpPr>
            <a:spLocks noChangeShapeType="1"/>
          </p:cNvSpPr>
          <p:nvPr/>
        </p:nvSpPr>
        <p:spPr bwMode="auto">
          <a:xfrm flipV="1">
            <a:off x="4289425" y="1447800"/>
            <a:ext cx="1524000" cy="2155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1337" name="Line 9"/>
          <p:cNvSpPr>
            <a:spLocks noChangeShapeType="1"/>
          </p:cNvSpPr>
          <p:nvPr/>
        </p:nvSpPr>
        <p:spPr bwMode="auto">
          <a:xfrm flipH="1" flipV="1">
            <a:off x="5670550" y="533400"/>
            <a:ext cx="2438400" cy="4191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10" name="Oval 10"/>
          <p:cNvSpPr>
            <a:spLocks noChangeAspect="1" noChangeArrowheads="1"/>
          </p:cNvSpPr>
          <p:nvPr/>
        </p:nvSpPr>
        <p:spPr bwMode="auto">
          <a:xfrm>
            <a:off x="6934200" y="35052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1" name="Oval 11"/>
          <p:cNvSpPr>
            <a:spLocks noChangeAspect="1" noChangeArrowheads="1"/>
          </p:cNvSpPr>
          <p:nvPr/>
        </p:nvSpPr>
        <p:spPr bwMode="auto">
          <a:xfrm>
            <a:off x="6019800" y="35052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2" name="Oval 12"/>
          <p:cNvSpPr>
            <a:spLocks noChangeAspect="1" noChangeArrowheads="1"/>
          </p:cNvSpPr>
          <p:nvPr/>
        </p:nvSpPr>
        <p:spPr bwMode="auto">
          <a:xfrm>
            <a:off x="5105400" y="35052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3" name="Oval 13"/>
          <p:cNvSpPr>
            <a:spLocks noChangeAspect="1" noChangeArrowheads="1"/>
          </p:cNvSpPr>
          <p:nvPr/>
        </p:nvSpPr>
        <p:spPr bwMode="auto">
          <a:xfrm>
            <a:off x="4637088" y="3505200"/>
            <a:ext cx="182562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4" name="Oval 14"/>
          <p:cNvSpPr>
            <a:spLocks noChangeAspect="1" noChangeArrowheads="1"/>
          </p:cNvSpPr>
          <p:nvPr/>
        </p:nvSpPr>
        <p:spPr bwMode="auto">
          <a:xfrm>
            <a:off x="5726113" y="1327150"/>
            <a:ext cx="182562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5" name="Oval 15"/>
          <p:cNvSpPr>
            <a:spLocks noChangeAspect="1" noChangeArrowheads="1"/>
          </p:cNvSpPr>
          <p:nvPr/>
        </p:nvSpPr>
        <p:spPr bwMode="auto">
          <a:xfrm>
            <a:off x="5203825" y="20574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6" name="Oval 16"/>
          <p:cNvSpPr>
            <a:spLocks noChangeAspect="1" noChangeArrowheads="1"/>
          </p:cNvSpPr>
          <p:nvPr/>
        </p:nvSpPr>
        <p:spPr bwMode="auto">
          <a:xfrm>
            <a:off x="4702175" y="2797175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7" name="Oval 17"/>
          <p:cNvSpPr>
            <a:spLocks noChangeAspect="1" noChangeArrowheads="1"/>
          </p:cNvSpPr>
          <p:nvPr/>
        </p:nvSpPr>
        <p:spPr bwMode="auto">
          <a:xfrm>
            <a:off x="4440238" y="3178175"/>
            <a:ext cx="182562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1346" name="Line 18"/>
          <p:cNvSpPr>
            <a:spLocks noChangeShapeType="1"/>
          </p:cNvSpPr>
          <p:nvPr/>
        </p:nvSpPr>
        <p:spPr bwMode="auto">
          <a:xfrm flipH="1" flipV="1">
            <a:off x="5813425" y="1425575"/>
            <a:ext cx="1219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1347" name="Line 19"/>
          <p:cNvSpPr>
            <a:spLocks noChangeShapeType="1"/>
          </p:cNvSpPr>
          <p:nvPr/>
        </p:nvSpPr>
        <p:spPr bwMode="auto">
          <a:xfrm flipH="1" flipV="1">
            <a:off x="5257800" y="2133600"/>
            <a:ext cx="8382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1348" name="Line 20"/>
          <p:cNvSpPr>
            <a:spLocks noChangeShapeType="1"/>
          </p:cNvSpPr>
          <p:nvPr/>
        </p:nvSpPr>
        <p:spPr bwMode="auto">
          <a:xfrm flipH="1" flipV="1">
            <a:off x="4767263" y="2884488"/>
            <a:ext cx="414337" cy="696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1349" name="Line 21"/>
          <p:cNvSpPr>
            <a:spLocks noChangeShapeType="1"/>
          </p:cNvSpPr>
          <p:nvPr/>
        </p:nvSpPr>
        <p:spPr bwMode="auto">
          <a:xfrm rot="300000" flipH="1" flipV="1">
            <a:off x="4518025" y="3276600"/>
            <a:ext cx="217488" cy="315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162800" y="3733800"/>
            <a:ext cx="304800" cy="314325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5562600" y="914400"/>
            <a:ext cx="304800" cy="314325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3733800"/>
            <a:ext cx="304800" cy="314325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5029200" y="1600200"/>
            <a:ext cx="304800" cy="314325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5257800" y="3733800"/>
            <a:ext cx="304800" cy="314325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4495800" y="2362200"/>
            <a:ext cx="304800" cy="314325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</a:t>
            </a:r>
          </a:p>
        </p:txBody>
      </p:sp>
      <p:sp>
        <p:nvSpPr>
          <p:cNvPr id="5122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914400" cy="457200"/>
          </a:xfrm>
        </p:spPr>
        <p:txBody>
          <a:bodyPr/>
          <a:lstStyle/>
          <a:p>
            <a:pPr eaLnBrk="1" hangingPunct="1"/>
            <a:r>
              <a:rPr lang="en-US" altLang="en-US" sz="800" smtClean="0"/>
              <a:t>How and why we lay and measure the action parts</a:t>
            </a:r>
          </a:p>
        </p:txBody>
      </p:sp>
    </p:spTree>
    <p:extLst>
      <p:ext uri="{BB962C8B-B14F-4D97-AF65-F5344CB8AC3E}">
        <p14:creationId xmlns:p14="http://schemas.microsoft.com/office/powerpoint/2010/main" val="2721646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9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1335" grpId="0" animBg="1"/>
      <p:bldP spid="1891336" grpId="0" animBg="1"/>
      <p:bldP spid="1891337" grpId="0" animBg="1"/>
      <p:bldP spid="1891346" grpId="0" animBg="1"/>
      <p:bldP spid="1891347" grpId="0" animBg="1"/>
      <p:bldP spid="1891348" grpId="0" animBg="1"/>
      <p:bldP spid="18913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1600200" cy="3048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Whip Circles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801688" y="514350"/>
          <a:ext cx="7542212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Acrobat Document" r:id="rId4" imgW="7542857" imgH="5830114" progId="AcroExch.Document.7">
                  <p:embed/>
                </p:oleObj>
              </mc:Choice>
              <mc:Fallback>
                <p:oleObj name="Acrobat Document" r:id="rId4" imgW="7542857" imgH="583011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14350"/>
                        <a:ext cx="7542212" cy="583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914400" y="6248400"/>
            <a:ext cx="716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0"/>
              <a:t>Drawing by Robert Springer, RPT</a:t>
            </a:r>
          </a:p>
        </p:txBody>
      </p:sp>
      <p:sp>
        <p:nvSpPr>
          <p:cNvPr id="1893381" name="Line 5"/>
          <p:cNvSpPr>
            <a:spLocks noChangeShapeType="1"/>
          </p:cNvSpPr>
          <p:nvPr/>
        </p:nvSpPr>
        <p:spPr bwMode="auto">
          <a:xfrm>
            <a:off x="4191000" y="3429000"/>
            <a:ext cx="17526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3382" name="Line 6"/>
          <p:cNvSpPr>
            <a:spLocks noChangeShapeType="1"/>
          </p:cNvSpPr>
          <p:nvPr/>
        </p:nvSpPr>
        <p:spPr bwMode="auto">
          <a:xfrm>
            <a:off x="4191000" y="3429000"/>
            <a:ext cx="2819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3383" name="Line 7"/>
          <p:cNvSpPr>
            <a:spLocks noChangeShapeType="1"/>
          </p:cNvSpPr>
          <p:nvPr/>
        </p:nvSpPr>
        <p:spPr bwMode="auto">
          <a:xfrm flipV="1">
            <a:off x="4191000" y="2667000"/>
            <a:ext cx="2286000" cy="762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spect="1" noChangeArrowheads="1"/>
          </p:cNvSpPr>
          <p:nvPr/>
        </p:nvSpPr>
        <p:spPr bwMode="auto">
          <a:xfrm>
            <a:off x="5867400" y="44958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3" name="Oval 9"/>
          <p:cNvSpPr>
            <a:spLocks noChangeAspect="1" noChangeArrowheads="1"/>
          </p:cNvSpPr>
          <p:nvPr/>
        </p:nvSpPr>
        <p:spPr bwMode="auto">
          <a:xfrm>
            <a:off x="6902450" y="3330575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4" name="Oval 10"/>
          <p:cNvSpPr>
            <a:spLocks noChangeAspect="1" noChangeArrowheads="1"/>
          </p:cNvSpPr>
          <p:nvPr/>
        </p:nvSpPr>
        <p:spPr bwMode="auto">
          <a:xfrm>
            <a:off x="6423025" y="254635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5" name="Oval 11"/>
          <p:cNvSpPr>
            <a:spLocks noChangeAspect="1" noChangeArrowheads="1"/>
          </p:cNvSpPr>
          <p:nvPr/>
        </p:nvSpPr>
        <p:spPr bwMode="auto">
          <a:xfrm>
            <a:off x="6357938" y="1981200"/>
            <a:ext cx="182562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3388" name="Line 12"/>
          <p:cNvSpPr>
            <a:spLocks noChangeShapeType="1"/>
          </p:cNvSpPr>
          <p:nvPr/>
        </p:nvSpPr>
        <p:spPr bwMode="auto">
          <a:xfrm flipV="1">
            <a:off x="4191000" y="2133600"/>
            <a:ext cx="2209800" cy="1295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spect="1" noChangeArrowheads="1"/>
          </p:cNvSpPr>
          <p:nvPr/>
        </p:nvSpPr>
        <p:spPr bwMode="auto">
          <a:xfrm>
            <a:off x="5845175" y="3330575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18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3381" grpId="0" animBg="1"/>
      <p:bldP spid="1893382" grpId="0" animBg="1"/>
      <p:bldP spid="1893383" grpId="0" animBg="1"/>
      <p:bldP spid="18933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1600200" cy="3048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Whip Circles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01688" y="514350"/>
          <a:ext cx="7542212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Acrobat Document" r:id="rId4" imgW="7542857" imgH="5830114" progId="AcroExch.Document.7">
                  <p:embed/>
                </p:oleObj>
              </mc:Choice>
              <mc:Fallback>
                <p:oleObj name="Acrobat Document" r:id="rId4" imgW="7542857" imgH="583011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14350"/>
                        <a:ext cx="7542212" cy="583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14400" y="6248400"/>
            <a:ext cx="716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0"/>
              <a:t>Drawing by Robert Springer, RPT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191000" y="3429000"/>
            <a:ext cx="17526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191000" y="3429000"/>
            <a:ext cx="2819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4191000" y="2667000"/>
            <a:ext cx="2286000" cy="762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5432" name="Line 8"/>
          <p:cNvSpPr>
            <a:spLocks noChangeShapeType="1"/>
          </p:cNvSpPr>
          <p:nvPr/>
        </p:nvSpPr>
        <p:spPr bwMode="auto">
          <a:xfrm>
            <a:off x="4191000" y="3429000"/>
            <a:ext cx="35814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4191000" y="2133600"/>
            <a:ext cx="2209800" cy="1295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9" name="Oval 11"/>
          <p:cNvSpPr>
            <a:spLocks noChangeAspect="1" noChangeArrowheads="1"/>
          </p:cNvSpPr>
          <p:nvPr/>
        </p:nvSpPr>
        <p:spPr bwMode="auto">
          <a:xfrm>
            <a:off x="5867400" y="44958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5" name="Oval 17"/>
          <p:cNvSpPr>
            <a:spLocks noChangeAspect="1" noChangeArrowheads="1"/>
          </p:cNvSpPr>
          <p:nvPr/>
        </p:nvSpPr>
        <p:spPr bwMode="auto">
          <a:xfrm>
            <a:off x="5562600" y="4300538"/>
            <a:ext cx="182563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6" name="Oval 18"/>
          <p:cNvSpPr>
            <a:spLocks noChangeAspect="1" noChangeArrowheads="1"/>
          </p:cNvSpPr>
          <p:nvPr/>
        </p:nvSpPr>
        <p:spPr bwMode="auto">
          <a:xfrm>
            <a:off x="6138863" y="4681538"/>
            <a:ext cx="182562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7" name="Oval 19"/>
          <p:cNvSpPr>
            <a:spLocks noChangeAspect="1" noChangeArrowheads="1"/>
          </p:cNvSpPr>
          <p:nvPr/>
        </p:nvSpPr>
        <p:spPr bwMode="auto">
          <a:xfrm>
            <a:off x="6302375" y="4779963"/>
            <a:ext cx="182563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8" name="Oval 20"/>
          <p:cNvSpPr>
            <a:spLocks noChangeAspect="1" noChangeArrowheads="1"/>
          </p:cNvSpPr>
          <p:nvPr/>
        </p:nvSpPr>
        <p:spPr bwMode="auto">
          <a:xfrm>
            <a:off x="6454775" y="48768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4191000" y="1447800"/>
            <a:ext cx="33528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21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43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1600200" cy="3048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Whip Circles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01688" y="514350"/>
          <a:ext cx="7542212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Acrobat Document" r:id="rId4" imgW="7542857" imgH="5830114" progId="AcroExch.Document.7">
                  <p:embed/>
                </p:oleObj>
              </mc:Choice>
              <mc:Fallback>
                <p:oleObj name="Acrobat Document" r:id="rId4" imgW="7542857" imgH="583011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14350"/>
                        <a:ext cx="7542212" cy="583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14400" y="6248400"/>
            <a:ext cx="716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0"/>
              <a:t>Drawing by Robert Springer, RPT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191000" y="3429000"/>
            <a:ext cx="17526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191000" y="3429000"/>
            <a:ext cx="2819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4191000" y="2667000"/>
            <a:ext cx="2286000" cy="762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4191000" y="2133600"/>
            <a:ext cx="2209800" cy="1295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5434" name="Line 10"/>
          <p:cNvSpPr>
            <a:spLocks noChangeShapeType="1"/>
          </p:cNvSpPr>
          <p:nvPr/>
        </p:nvSpPr>
        <p:spPr bwMode="auto">
          <a:xfrm flipV="1">
            <a:off x="4267200" y="1371600"/>
            <a:ext cx="3505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9" name="Oval 11"/>
          <p:cNvSpPr>
            <a:spLocks noChangeAspect="1" noChangeArrowheads="1"/>
          </p:cNvSpPr>
          <p:nvPr/>
        </p:nvSpPr>
        <p:spPr bwMode="auto">
          <a:xfrm>
            <a:off x="5928518" y="2270918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5" name="Oval 17"/>
          <p:cNvSpPr>
            <a:spLocks noChangeAspect="1" noChangeArrowheads="1"/>
          </p:cNvSpPr>
          <p:nvPr/>
        </p:nvSpPr>
        <p:spPr bwMode="auto">
          <a:xfrm>
            <a:off x="5600700" y="2484438"/>
            <a:ext cx="182563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6" name="Oval 18"/>
          <p:cNvSpPr>
            <a:spLocks noChangeAspect="1" noChangeArrowheads="1"/>
          </p:cNvSpPr>
          <p:nvPr/>
        </p:nvSpPr>
        <p:spPr bwMode="auto">
          <a:xfrm>
            <a:off x="6218238" y="2133600"/>
            <a:ext cx="182562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7" name="Oval 19"/>
          <p:cNvSpPr>
            <a:spLocks noChangeAspect="1" noChangeArrowheads="1"/>
          </p:cNvSpPr>
          <p:nvPr/>
        </p:nvSpPr>
        <p:spPr bwMode="auto">
          <a:xfrm>
            <a:off x="6378313" y="2046177"/>
            <a:ext cx="182563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8" name="Oval 20"/>
          <p:cNvSpPr>
            <a:spLocks noChangeAspect="1" noChangeArrowheads="1"/>
          </p:cNvSpPr>
          <p:nvPr/>
        </p:nvSpPr>
        <p:spPr bwMode="auto">
          <a:xfrm>
            <a:off x="6546056" y="1951037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39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04560"/>
            <a:ext cx="7772400" cy="1143000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/>
              <a:t>Why we analyze actions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4800600"/>
          </a:xfrm>
          <a:ln w="9360">
            <a:solidFill>
              <a:srgbClr val="A50021"/>
            </a:solidFill>
            <a:prstDash val="solid"/>
            <a:miter/>
          </a:ln>
        </p:spPr>
        <p:txBody>
          <a:bodyPr wrap="square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448"/>
              </a:spcBef>
            </a:pPr>
            <a:r>
              <a:rPr lang="en-US" i="1" dirty="0">
                <a:solidFill>
                  <a:schemeClr val="accent3">
                    <a:lumMod val="90000"/>
                  </a:schemeClr>
                </a:solidFill>
                <a:cs typeface="Times New Roman" pitchFamily="18"/>
              </a:rPr>
              <a:t>The primary goal in evaluating a piano action is to discover the relationship of the </a:t>
            </a:r>
            <a:r>
              <a:rPr lang="en-US" b="1" i="1" dirty="0">
                <a:solidFill>
                  <a:schemeClr val="accent3">
                    <a:lumMod val="90000"/>
                  </a:schemeClr>
                </a:solidFill>
                <a:cs typeface="Times New Roman" pitchFamily="18"/>
              </a:rPr>
              <a:t>action’s leverages to a range of complimenting hammer weights and key leads</a:t>
            </a:r>
            <a:r>
              <a:rPr lang="en-US" i="1" dirty="0" smtClean="0">
                <a:solidFill>
                  <a:schemeClr val="accent3">
                    <a:lumMod val="90000"/>
                  </a:schemeClr>
                </a:solidFill>
                <a:cs typeface="Times New Roman" pitchFamily="18"/>
              </a:rPr>
              <a:t>.</a:t>
            </a:r>
          </a:p>
          <a:p>
            <a:pPr marL="0" lvl="0" indent="0">
              <a:lnSpc>
                <a:spcPct val="90000"/>
              </a:lnSpc>
              <a:spcBef>
                <a:spcPts val="448"/>
              </a:spcBef>
            </a:pPr>
            <a:endParaRPr lang="en-US" i="1" dirty="0">
              <a:cs typeface="Times New Roman" pitchFamily="18"/>
            </a:endParaRPr>
          </a:p>
          <a:p>
            <a:pPr marL="0" lvl="0" indent="0">
              <a:lnSpc>
                <a:spcPct val="90000"/>
              </a:lnSpc>
              <a:spcBef>
                <a:spcPts val="448"/>
              </a:spcBef>
            </a:pPr>
            <a:r>
              <a:rPr lang="en-US" i="1" dirty="0" smtClean="0">
                <a:solidFill>
                  <a:schemeClr val="tx1"/>
                </a:solidFill>
                <a:cs typeface="Times New Roman" pitchFamily="18"/>
              </a:rPr>
              <a:t>Secondarily, professional piano technicians should be </a:t>
            </a:r>
            <a:r>
              <a:rPr lang="en-US" b="1" i="1" dirty="0" smtClean="0">
                <a:solidFill>
                  <a:schemeClr val="tx1"/>
                </a:solidFill>
                <a:cs typeface="Times New Roman" pitchFamily="18"/>
              </a:rPr>
              <a:t>grounded in the basics </a:t>
            </a:r>
            <a:r>
              <a:rPr lang="en-US" i="1" dirty="0" smtClean="0">
                <a:solidFill>
                  <a:schemeClr val="tx1"/>
                </a:solidFill>
                <a:cs typeface="Times New Roman" pitchFamily="18"/>
              </a:rPr>
              <a:t>of action geometry, its nomenclature and typical ranges of ratio number. </a:t>
            </a:r>
            <a:endParaRPr lang="en-US" i="1" dirty="0">
              <a:solidFill>
                <a:schemeClr val="tx1"/>
              </a:solidFill>
              <a:cs typeface="Times New Roman" pitchFamily="18"/>
            </a:endParaRPr>
          </a:p>
          <a:p>
            <a:pPr marL="0" lvl="0" indent="0">
              <a:lnSpc>
                <a:spcPct val="90000"/>
              </a:lnSpc>
              <a:spcBef>
                <a:spcPts val="448"/>
              </a:spcBef>
            </a:pPr>
            <a:endParaRPr lang="en-US" sz="1800" dirty="0">
              <a:cs typeface="Times New Roman" pitchFamily="18"/>
            </a:endParaRPr>
          </a:p>
          <a:p>
            <a:pPr marL="0" lvl="0" indent="0">
              <a:lnSpc>
                <a:spcPct val="90000"/>
              </a:lnSpc>
              <a:spcBef>
                <a:spcPts val="400"/>
              </a:spcBef>
              <a:buClr>
                <a:srgbClr val="B2B2B2"/>
              </a:buClr>
            </a:pPr>
            <a:endParaRPr lang="en-US" sz="1600" dirty="0">
              <a:solidFill>
                <a:srgbClr val="B2B2B2"/>
              </a:solidFill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552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1600200" cy="3048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Whip Circles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01688" y="514350"/>
          <a:ext cx="7542212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Acrobat Document" r:id="rId4" imgW="7542857" imgH="5830114" progId="AcroExch.Document.7">
                  <p:embed/>
                </p:oleObj>
              </mc:Choice>
              <mc:Fallback>
                <p:oleObj name="Acrobat Document" r:id="rId4" imgW="7542857" imgH="583011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14350"/>
                        <a:ext cx="7542212" cy="583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14400" y="6248400"/>
            <a:ext cx="716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0"/>
              <a:t>Drawing by Robert Springer, RPT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191000" y="3429000"/>
            <a:ext cx="17526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191000" y="3429000"/>
            <a:ext cx="2819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4191000" y="2667000"/>
            <a:ext cx="2286000" cy="762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5432" name="Line 8"/>
          <p:cNvSpPr>
            <a:spLocks noChangeShapeType="1"/>
          </p:cNvSpPr>
          <p:nvPr/>
        </p:nvSpPr>
        <p:spPr bwMode="auto">
          <a:xfrm>
            <a:off x="4191000" y="3429000"/>
            <a:ext cx="35814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4191000" y="2133600"/>
            <a:ext cx="2209800" cy="1295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5434" name="Line 10"/>
          <p:cNvSpPr>
            <a:spLocks noChangeShapeType="1"/>
          </p:cNvSpPr>
          <p:nvPr/>
        </p:nvSpPr>
        <p:spPr bwMode="auto">
          <a:xfrm flipV="1">
            <a:off x="4267200" y="1371600"/>
            <a:ext cx="3505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9" name="Oval 11"/>
          <p:cNvSpPr>
            <a:spLocks noChangeAspect="1" noChangeArrowheads="1"/>
          </p:cNvSpPr>
          <p:nvPr/>
        </p:nvSpPr>
        <p:spPr bwMode="auto">
          <a:xfrm>
            <a:off x="5867400" y="44958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5436" name="Line 12"/>
          <p:cNvSpPr>
            <a:spLocks noChangeShapeType="1"/>
          </p:cNvSpPr>
          <p:nvPr/>
        </p:nvSpPr>
        <p:spPr bwMode="auto">
          <a:xfrm rot="21480000" flipV="1">
            <a:off x="6553200" y="2057400"/>
            <a:ext cx="7620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5437" name="Line 13"/>
          <p:cNvSpPr>
            <a:spLocks noChangeShapeType="1"/>
          </p:cNvSpPr>
          <p:nvPr/>
        </p:nvSpPr>
        <p:spPr bwMode="auto">
          <a:xfrm rot="21480000" flipV="1">
            <a:off x="6226175" y="2187575"/>
            <a:ext cx="7620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5438" name="Line 14"/>
          <p:cNvSpPr>
            <a:spLocks noChangeShapeType="1"/>
          </p:cNvSpPr>
          <p:nvPr/>
        </p:nvSpPr>
        <p:spPr bwMode="auto">
          <a:xfrm rot="21480000" flipV="1">
            <a:off x="5943600" y="2362200"/>
            <a:ext cx="76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5439" name="Line 15"/>
          <p:cNvSpPr>
            <a:spLocks noChangeShapeType="1"/>
          </p:cNvSpPr>
          <p:nvPr/>
        </p:nvSpPr>
        <p:spPr bwMode="auto">
          <a:xfrm rot="21480000" flipV="1">
            <a:off x="5638800" y="2568575"/>
            <a:ext cx="762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5440" name="Line 16"/>
          <p:cNvSpPr>
            <a:spLocks noChangeShapeType="1"/>
          </p:cNvSpPr>
          <p:nvPr/>
        </p:nvSpPr>
        <p:spPr bwMode="auto">
          <a:xfrm rot="21480000" flipV="1">
            <a:off x="6400800" y="2122488"/>
            <a:ext cx="7620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65" name="Oval 17"/>
          <p:cNvSpPr>
            <a:spLocks noChangeAspect="1" noChangeArrowheads="1"/>
          </p:cNvSpPr>
          <p:nvPr/>
        </p:nvSpPr>
        <p:spPr bwMode="auto">
          <a:xfrm>
            <a:off x="5562600" y="4300538"/>
            <a:ext cx="182563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6" name="Oval 18"/>
          <p:cNvSpPr>
            <a:spLocks noChangeAspect="1" noChangeArrowheads="1"/>
          </p:cNvSpPr>
          <p:nvPr/>
        </p:nvSpPr>
        <p:spPr bwMode="auto">
          <a:xfrm>
            <a:off x="6138863" y="4681538"/>
            <a:ext cx="182562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7" name="Oval 19"/>
          <p:cNvSpPr>
            <a:spLocks noChangeAspect="1" noChangeArrowheads="1"/>
          </p:cNvSpPr>
          <p:nvPr/>
        </p:nvSpPr>
        <p:spPr bwMode="auto">
          <a:xfrm>
            <a:off x="6302375" y="4779963"/>
            <a:ext cx="182563" cy="182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8" name="Oval 20"/>
          <p:cNvSpPr>
            <a:spLocks noChangeAspect="1" noChangeArrowheads="1"/>
          </p:cNvSpPr>
          <p:nvPr/>
        </p:nvSpPr>
        <p:spPr bwMode="auto">
          <a:xfrm>
            <a:off x="6454775" y="48768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5445" name="AutoShape 21"/>
          <p:cNvSpPr>
            <a:spLocks/>
          </p:cNvSpPr>
          <p:nvPr/>
        </p:nvSpPr>
        <p:spPr bwMode="auto">
          <a:xfrm>
            <a:off x="1752600" y="2056952"/>
            <a:ext cx="1981200" cy="1066800"/>
          </a:xfrm>
          <a:prstGeom prst="borderCallout1">
            <a:avLst>
              <a:gd name="adj1" fmla="val 13634"/>
              <a:gd name="adj2" fmla="val 105556"/>
              <a:gd name="adj3" fmla="val 101881"/>
              <a:gd name="adj4" fmla="val 197873"/>
            </a:avLst>
          </a:prstGeom>
          <a:solidFill>
            <a:schemeClr val="accent3"/>
          </a:solidFill>
          <a:ln w="9525">
            <a:solidFill>
              <a:srgbClr val="80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0"/>
              <a:t>Slowest Runner covers least distance.</a:t>
            </a:r>
          </a:p>
        </p:txBody>
      </p:sp>
      <p:sp>
        <p:nvSpPr>
          <p:cNvPr id="1895446" name="AutoShape 22"/>
          <p:cNvSpPr>
            <a:spLocks/>
          </p:cNvSpPr>
          <p:nvPr/>
        </p:nvSpPr>
        <p:spPr bwMode="auto">
          <a:xfrm>
            <a:off x="7315200" y="3886200"/>
            <a:ext cx="1219200" cy="1752600"/>
          </a:xfrm>
          <a:prstGeom prst="borderCallout1">
            <a:avLst>
              <a:gd name="adj1" fmla="val 10713"/>
              <a:gd name="adj2" fmla="val -6250"/>
              <a:gd name="adj3" fmla="val -11901"/>
              <a:gd name="adj4" fmla="val -60792"/>
            </a:avLst>
          </a:prstGeom>
          <a:solidFill>
            <a:schemeClr val="accent3"/>
          </a:solidFill>
          <a:ln w="9525">
            <a:solidFill>
              <a:srgbClr val="800000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0" dirty="0"/>
              <a:t>Fastest Runner covers more distance.</a:t>
            </a:r>
          </a:p>
        </p:txBody>
      </p:sp>
    </p:spTree>
    <p:extLst>
      <p:ext uri="{BB962C8B-B14F-4D97-AF65-F5344CB8AC3E}">
        <p14:creationId xmlns:p14="http://schemas.microsoft.com/office/powerpoint/2010/main" val="2688264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5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9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9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5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5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9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9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432" grpId="0" animBg="1"/>
      <p:bldP spid="1895434" grpId="0" animBg="1"/>
      <p:bldP spid="1895436" grpId="0" animBg="1"/>
      <p:bldP spid="1895437" grpId="0" animBg="1"/>
      <p:bldP spid="1895438" grpId="0" animBg="1"/>
      <p:bldP spid="1895439" grpId="0" animBg="1"/>
      <p:bldP spid="1895440" grpId="0" animBg="1"/>
      <p:bldP spid="1895445" grpId="0" animBg="1" autoUpdateAnimBg="0"/>
      <p:bldP spid="189544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/>
          <p:cNvSpPr/>
          <p:nvPr/>
        </p:nvSpPr>
        <p:spPr>
          <a:xfrm flipV="1">
            <a:off x="6629400" y="5423040"/>
            <a:ext cx="5257800" cy="25199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 flipH="1" flipV="1">
            <a:off x="4124160" y="4696560"/>
            <a:ext cx="2517119" cy="753480"/>
          </a:xfrm>
          <a:prstGeom prst="line">
            <a:avLst/>
          </a:prstGeom>
          <a:noFill/>
          <a:ln w="2844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H="1" flipV="1">
            <a:off x="2743199" y="4241880"/>
            <a:ext cx="1371601" cy="4572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2755800" y="3111120"/>
            <a:ext cx="1752840" cy="1143000"/>
          </a:xfrm>
          <a:prstGeom prst="line">
            <a:avLst/>
          </a:prstGeom>
          <a:noFill/>
          <a:ln w="2844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V="1">
            <a:off x="4525200" y="2707200"/>
            <a:ext cx="267840" cy="40824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H="1" flipV="1">
            <a:off x="1675439" y="2622600"/>
            <a:ext cx="3126601" cy="88560"/>
          </a:xfrm>
          <a:prstGeom prst="line">
            <a:avLst/>
          </a:prstGeom>
          <a:noFill/>
          <a:ln w="2844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47919" y="1143000"/>
            <a:ext cx="5867279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Schematic View of the DAR Radial Arms</a:t>
            </a:r>
          </a:p>
        </p:txBody>
      </p:sp>
    </p:spTree>
    <p:extLst>
      <p:ext uri="{BB962C8B-B14F-4D97-AF65-F5344CB8AC3E}">
        <p14:creationId xmlns:p14="http://schemas.microsoft.com/office/powerpoint/2010/main" val="14911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 flipV="1">
            <a:off x="6629400" y="5206680"/>
            <a:ext cx="5410080" cy="228600"/>
          </a:xfrm>
          <a:prstGeom prst="line">
            <a:avLst/>
          </a:prstGeom>
          <a:noFill/>
          <a:ln w="3816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 flipH="1" flipV="1">
            <a:off x="4124160" y="4709160"/>
            <a:ext cx="2517119" cy="753480"/>
          </a:xfrm>
          <a:prstGeom prst="line">
            <a:avLst/>
          </a:prstGeom>
          <a:noFill/>
          <a:ln w="2844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 flipH="1" flipV="1">
            <a:off x="2743199" y="4267080"/>
            <a:ext cx="1371601" cy="4572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V="1">
            <a:off x="2743199" y="3123720"/>
            <a:ext cx="1752481" cy="1143000"/>
          </a:xfrm>
          <a:prstGeom prst="line">
            <a:avLst/>
          </a:prstGeom>
          <a:noFill/>
          <a:ln w="2844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4525200" y="2707200"/>
            <a:ext cx="267840" cy="40824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H="1" flipV="1">
            <a:off x="1675439" y="2622600"/>
            <a:ext cx="3126601" cy="88560"/>
          </a:xfrm>
          <a:prstGeom prst="line">
            <a:avLst/>
          </a:prstGeom>
          <a:noFill/>
          <a:ln w="2844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924680" y="3886200"/>
            <a:ext cx="914400" cy="378000"/>
          </a:xfrm>
          <a:custGeom>
            <a:avLst>
              <a:gd name="f0" fmla="val -3675"/>
              <a:gd name="f1" fmla="val -47738"/>
              <a:gd name="f2" fmla="val 79412"/>
              <a:gd name="f3" fmla="val -1800"/>
              <a:gd name="f4" fmla="val 6534"/>
              <a:gd name="f5" fmla="val 16725"/>
              <a:gd name="f6" fmla="val -47738"/>
              <a:gd name="f7" fmla="val 16725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00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Key In</a:t>
            </a:r>
          </a:p>
        </p:txBody>
      </p:sp>
      <p:sp>
        <p:nvSpPr>
          <p:cNvPr id="9" name="Freeform 8"/>
          <p:cNvSpPr/>
          <p:nvPr/>
        </p:nvSpPr>
        <p:spPr>
          <a:xfrm>
            <a:off x="6400799" y="3886200"/>
            <a:ext cx="914400" cy="378000"/>
          </a:xfrm>
          <a:custGeom>
            <a:avLst>
              <a:gd name="f0" fmla="val -22200"/>
              <a:gd name="f1" fmla="val -39025"/>
              <a:gd name="f2" fmla="val 66706"/>
              <a:gd name="f3" fmla="val -1800"/>
              <a:gd name="f4" fmla="val 6534"/>
              <a:gd name="f5" fmla="val 41925"/>
              <a:gd name="f6" fmla="val -39025"/>
              <a:gd name="f7" fmla="val 41925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Key Out</a:t>
            </a:r>
          </a:p>
        </p:txBody>
      </p:sp>
      <p:sp>
        <p:nvSpPr>
          <p:cNvPr id="10" name="Freeform 9"/>
          <p:cNvSpPr/>
          <p:nvPr/>
        </p:nvSpPr>
        <p:spPr>
          <a:xfrm>
            <a:off x="3581279" y="5105520"/>
            <a:ext cx="914400" cy="377640"/>
          </a:xfrm>
          <a:custGeom>
            <a:avLst>
              <a:gd name="f0" fmla="val -2738"/>
              <a:gd name="f1" fmla="val -108726"/>
              <a:gd name="f2" fmla="val -33580"/>
              <a:gd name="f3" fmla="val -1800"/>
              <a:gd name="f4" fmla="val 6534"/>
              <a:gd name="f5" fmla="val 108525"/>
              <a:gd name="f6" fmla="val -108726"/>
              <a:gd name="f7" fmla="val 108525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00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Whip In</a:t>
            </a:r>
          </a:p>
        </p:txBody>
      </p:sp>
      <p:sp>
        <p:nvSpPr>
          <p:cNvPr id="11" name="Freeform 10"/>
          <p:cNvSpPr/>
          <p:nvPr/>
        </p:nvSpPr>
        <p:spPr>
          <a:xfrm>
            <a:off x="4724280" y="3429000"/>
            <a:ext cx="1067040" cy="378000"/>
          </a:xfrm>
          <a:custGeom>
            <a:avLst>
              <a:gd name="f0" fmla="val -18804"/>
              <a:gd name="f1" fmla="val -4175"/>
              <a:gd name="f2" fmla="val 8622"/>
              <a:gd name="f3" fmla="val -1543"/>
              <a:gd name="f4" fmla="val 6534"/>
              <a:gd name="f5" fmla="val 72964"/>
              <a:gd name="f6" fmla="val -4175"/>
              <a:gd name="f7" fmla="val 72964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Whip Out</a:t>
            </a:r>
          </a:p>
        </p:txBody>
      </p:sp>
      <p:sp>
        <p:nvSpPr>
          <p:cNvPr id="12" name="Freeform 11"/>
          <p:cNvSpPr/>
          <p:nvPr/>
        </p:nvSpPr>
        <p:spPr>
          <a:xfrm>
            <a:off x="5943600" y="2743199"/>
            <a:ext cx="914400" cy="378000"/>
          </a:xfrm>
          <a:custGeom>
            <a:avLst>
              <a:gd name="f0" fmla="val -29925"/>
              <a:gd name="f1" fmla="val 26319"/>
              <a:gd name="f2" fmla="val 9166"/>
              <a:gd name="f3" fmla="val -1800"/>
              <a:gd name="f4" fmla="val 6534"/>
              <a:gd name="f5" fmla="val 52725"/>
              <a:gd name="f6" fmla="val 26319"/>
              <a:gd name="f7" fmla="val 52725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00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Shank In</a:t>
            </a:r>
          </a:p>
        </p:txBody>
      </p:sp>
      <p:sp>
        <p:nvSpPr>
          <p:cNvPr id="13" name="Freeform 12"/>
          <p:cNvSpPr/>
          <p:nvPr/>
        </p:nvSpPr>
        <p:spPr>
          <a:xfrm>
            <a:off x="4419720" y="1981080"/>
            <a:ext cx="1066680" cy="378000"/>
          </a:xfrm>
          <a:custGeom>
            <a:avLst>
              <a:gd name="f0" fmla="val -21118"/>
              <a:gd name="f1" fmla="val 87308"/>
              <a:gd name="f2" fmla="val 37664"/>
              <a:gd name="f3" fmla="val -1543"/>
              <a:gd name="f4" fmla="val 6534"/>
              <a:gd name="f5" fmla="val 82221"/>
              <a:gd name="f6" fmla="val 87308"/>
              <a:gd name="f7" fmla="val 82221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Shank Out</a:t>
            </a:r>
          </a:p>
        </p:txBody>
      </p:sp>
      <p:sp>
        <p:nvSpPr>
          <p:cNvPr id="14" name="Freeform 13"/>
          <p:cNvSpPr/>
          <p:nvPr/>
        </p:nvSpPr>
        <p:spPr>
          <a:xfrm>
            <a:off x="1371599" y="609480"/>
            <a:ext cx="70102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Schematic View DAR Radial Arms Layouts</a:t>
            </a:r>
          </a:p>
        </p:txBody>
      </p:sp>
      <p:sp>
        <p:nvSpPr>
          <p:cNvPr id="15" name="Freeform 14"/>
          <p:cNvSpPr/>
          <p:nvPr/>
        </p:nvSpPr>
        <p:spPr>
          <a:xfrm>
            <a:off x="1600200" y="6248520"/>
            <a:ext cx="563868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Go to ActGeoCompMeasure PP</a:t>
            </a:r>
          </a:p>
        </p:txBody>
      </p:sp>
    </p:spTree>
    <p:extLst>
      <p:ext uri="{BB962C8B-B14F-4D97-AF65-F5344CB8AC3E}">
        <p14:creationId xmlns:p14="http://schemas.microsoft.com/office/powerpoint/2010/main" val="29409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The Basic Action Ratio (AR)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457200" y="2667000"/>
            <a:ext cx="807719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rgbClr val="C00000"/>
                </a:solidFill>
              </a:rPr>
              <a:t>AR</a:t>
            </a:r>
            <a:r>
              <a:rPr lang="en-US" altLang="en-US" sz="3600" dirty="0"/>
              <a:t> = (Blow - Let-off) ÷ (Dip - Aftertouch)</a:t>
            </a:r>
            <a:endParaRPr lang="en-US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/>
              <a:t>So, what is an Action Ratio?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696200" cy="1273175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It is the ratio </a:t>
            </a:r>
            <a:r>
              <a:rPr lang="en-US" b="1" i="1" dirty="0" smtClean="0"/>
              <a:t>of</a:t>
            </a:r>
            <a:r>
              <a:rPr lang="en-US" b="1" i="1" dirty="0" smtClean="0">
                <a:solidFill>
                  <a:srgbClr val="C00000"/>
                </a:solidFill>
              </a:rPr>
              <a:t> the hammer rise </a:t>
            </a:r>
          </a:p>
          <a:p>
            <a:r>
              <a:rPr lang="en-US" b="1" i="1" dirty="0" smtClean="0"/>
              <a:t>to</a:t>
            </a:r>
            <a:r>
              <a:rPr lang="en-US" b="1" i="1" dirty="0" smtClean="0">
                <a:solidFill>
                  <a:srgbClr val="C00000"/>
                </a:solidFill>
              </a:rPr>
              <a:t> that of the key dip.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3787775"/>
            <a:ext cx="7772400" cy="147002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kern="0" dirty="0" smtClean="0"/>
              <a:t>What is </a:t>
            </a:r>
            <a:r>
              <a:rPr lang="en-US" kern="0" smtClean="0"/>
              <a:t>a typically good </a:t>
            </a:r>
            <a:r>
              <a:rPr lang="en-US" kern="0" dirty="0" smtClean="0"/>
              <a:t>and workable Action Ratio?</a:t>
            </a:r>
            <a:endParaRPr lang="en-US" kern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838200" y="5356225"/>
            <a:ext cx="76962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4400" b="1" i="1" kern="0" dirty="0" smtClean="0">
                <a:solidFill>
                  <a:srgbClr val="C00000"/>
                </a:solidFill>
              </a:rPr>
              <a:t>~4.8 to 5.2 or average ~5</a:t>
            </a:r>
            <a:endParaRPr lang="en-US" sz="4400" b="1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/>
          <p:nvPr>
            <p:extLst>
              <p:ext uri="{D42A27DB-BD31-4B8C-83A1-F6EECF244321}">
                <p14:modId xmlns:p14="http://schemas.microsoft.com/office/powerpoint/2010/main" val="1312443116"/>
              </p:ext>
            </p:extLst>
          </p:nvPr>
        </p:nvGraphicFramePr>
        <p:xfrm>
          <a:off x="685799" y="635040"/>
          <a:ext cx="7772400" cy="543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r:id="rId4" imgW="11506876" imgH="8051251" progId="Excel.OpenDocumentSpreadsheet.12">
                  <p:embed/>
                </p:oleObj>
              </mc:Choice>
              <mc:Fallback>
                <p:oleObj r:id="rId4" imgW="11506876" imgH="8051251" progId="Excel.OpenDocumentSpread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799" y="635040"/>
                        <a:ext cx="7772400" cy="5435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6248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Lucida Sans" pitchFamily="34"/>
              </a:rPr>
              <a:t>Slide courtesy Baldassin - Teel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62836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Lucida Sans" charset="0"/>
                <a:ea typeface="+mj-ea"/>
              </a:rPr>
              <a:t>ACTION RATIO COMPONENTS</a:t>
            </a:r>
          </a:p>
        </p:txBody>
      </p:sp>
      <p:graphicFrame>
        <p:nvGraphicFramePr>
          <p:cNvPr id="20566" name="Group 1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6455961"/>
              </p:ext>
            </p:extLst>
          </p:nvPr>
        </p:nvGraphicFramePr>
        <p:xfrm>
          <a:off x="685800" y="1524000"/>
          <a:ext cx="7772400" cy="4352926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17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Key Dip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Min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Nom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9.8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10.0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10.5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Aftertouch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Min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Nom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1.0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1.25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1.5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Blow Distance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Min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Nom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45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46.5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 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Let-off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Min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Nom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1.0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1.5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 2.0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6019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Lucida Sans" pitchFamily="34"/>
              </a:rPr>
              <a:t>Slide courtesy Baldassin - Teel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685800"/>
          </a:xfrm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Lucida Sans" charset="0"/>
                <a:ea typeface="+mj-ea"/>
              </a:rPr>
              <a:t>ACTION RATIO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82000" cy="4953000"/>
          </a:xfrm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Lucida Sans" pitchFamily="34" charset="0"/>
              </a:rPr>
              <a:t>(Blow Distance - Let-off) </a:t>
            </a:r>
            <a:r>
              <a:rPr lang="en-US" altLang="en-US" sz="2600" dirty="0" smtClean="0">
                <a:solidFill>
                  <a:schemeClr val="tx1"/>
                </a:solidFill>
                <a:latin typeface="Lucida Sans" pitchFamily="34" charset="0"/>
                <a:cs typeface="Times New Roman" pitchFamily="18" charset="0"/>
              </a:rPr>
              <a:t>÷ </a:t>
            </a:r>
            <a:r>
              <a:rPr lang="en-US" altLang="en-US" sz="2600" dirty="0" smtClean="0">
                <a:solidFill>
                  <a:schemeClr val="tx1"/>
                </a:solidFill>
                <a:latin typeface="Lucida Sans" pitchFamily="34" charset="0"/>
              </a:rPr>
              <a:t>(Key Dip - Aftertouch)</a:t>
            </a:r>
          </a:p>
          <a:p>
            <a:pPr eaLnBrk="1" hangingPunct="1">
              <a:defRPr/>
            </a:pPr>
            <a:endParaRPr lang="en-US" altLang="en-US" sz="2600" dirty="0" smtClean="0">
              <a:solidFill>
                <a:schemeClr val="tx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r>
              <a:rPr lang="en-US" altLang="en-US" sz="2600" dirty="0" smtClean="0">
                <a:latin typeface="Lucida Sans" pitchFamily="34" charset="0"/>
              </a:rPr>
              <a:t>(46 – 2)    /   </a:t>
            </a:r>
            <a:r>
              <a:rPr lang="en-US" altLang="en-US" sz="2600" dirty="0" smtClean="0">
                <a:solidFill>
                  <a:schemeClr val="tx1"/>
                </a:solidFill>
                <a:latin typeface="Lucida Sans" pitchFamily="34" charset="0"/>
              </a:rPr>
              <a:t>(10 – 1.25)</a:t>
            </a:r>
          </a:p>
          <a:p>
            <a:pPr eaLnBrk="1" hangingPunct="1">
              <a:defRPr/>
            </a:pPr>
            <a:endParaRPr lang="en-US" altLang="en-US" sz="2600" dirty="0">
              <a:latin typeface="Lucida Sans" pitchFamily="34" charset="0"/>
            </a:endParaRPr>
          </a:p>
          <a:p>
            <a:pPr eaLnBrk="1" hangingPunct="1"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Lucida Sans" pitchFamily="34" charset="0"/>
              </a:rPr>
              <a:t>44 / 8.75 = 5</a:t>
            </a:r>
          </a:p>
          <a:p>
            <a:pPr eaLnBrk="1" hangingPunct="1">
              <a:defRPr/>
            </a:pPr>
            <a:endParaRPr lang="en-US" altLang="en-US" sz="2600" dirty="0" smtClean="0">
              <a:solidFill>
                <a:schemeClr val="tx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r>
              <a:rPr lang="en-US" altLang="en-US" sz="2600" i="1" dirty="0" smtClean="0">
                <a:solidFill>
                  <a:srgbClr val="C00000"/>
                </a:solidFill>
                <a:latin typeface="Lucida Sans" pitchFamily="34" charset="0"/>
              </a:rPr>
              <a:t>These specifications </a:t>
            </a:r>
            <a:r>
              <a:rPr lang="en-US" altLang="en-US" sz="2600" i="1" u="sng" dirty="0" smtClean="0">
                <a:solidFill>
                  <a:srgbClr val="C00000"/>
                </a:solidFill>
                <a:latin typeface="Lucida Sans" pitchFamily="34" charset="0"/>
              </a:rPr>
              <a:t>dictate</a:t>
            </a:r>
            <a:r>
              <a:rPr lang="en-US" altLang="en-US" sz="2600" i="1" dirty="0" smtClean="0">
                <a:solidFill>
                  <a:srgbClr val="C00000"/>
                </a:solidFill>
                <a:latin typeface="Lucida Sans" pitchFamily="34" charset="0"/>
              </a:rPr>
              <a:t> the action ratio.</a:t>
            </a:r>
          </a:p>
          <a:p>
            <a:pPr eaLnBrk="1" hangingPunct="1">
              <a:defRPr/>
            </a:pPr>
            <a:endParaRPr lang="en-US" altLang="en-US" sz="1200" dirty="0" smtClean="0">
              <a:solidFill>
                <a:schemeClr val="tx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Lucida Sans" pitchFamily="34" charset="0"/>
              </a:rPr>
              <a:t>Achieving this action ratio is our </a:t>
            </a:r>
            <a:r>
              <a:rPr lang="en-US" altLang="en-US" sz="2600" i="1" dirty="0" smtClean="0">
                <a:solidFill>
                  <a:schemeClr val="tx1"/>
                </a:solidFill>
                <a:latin typeface="Lucida Sans" pitchFamily="34" charset="0"/>
              </a:rPr>
              <a:t>Primary Objective </a:t>
            </a:r>
            <a:r>
              <a:rPr lang="en-US" altLang="en-US" sz="2600" dirty="0" smtClean="0">
                <a:solidFill>
                  <a:schemeClr val="tx1"/>
                </a:solidFill>
                <a:latin typeface="Lucida Sans" pitchFamily="34" charset="0"/>
              </a:rPr>
              <a:t>when selecting action parts for rebuilding.</a:t>
            </a:r>
          </a:p>
        </p:txBody>
      </p:sp>
    </p:spTree>
    <p:extLst>
      <p:ext uri="{BB962C8B-B14F-4D97-AF65-F5344CB8AC3E}">
        <p14:creationId xmlns:p14="http://schemas.microsoft.com/office/powerpoint/2010/main" val="30394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5960"/>
            <a:ext cx="7772400" cy="1143000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3600">
                <a:solidFill>
                  <a:srgbClr val="A50021"/>
                </a:solidFill>
                <a:latin typeface="Lucida Sans" pitchFamily="34"/>
              </a:rPr>
              <a:t>JOB DESCRIPTION for </a:t>
            </a:r>
            <a:br>
              <a:rPr lang="en-US" sz="3600">
                <a:solidFill>
                  <a:srgbClr val="A50021"/>
                </a:solidFill>
                <a:latin typeface="Lucida Sans" pitchFamily="34"/>
              </a:rPr>
            </a:br>
            <a:r>
              <a:rPr lang="en-US" sz="3600">
                <a:solidFill>
                  <a:srgbClr val="A50021"/>
                </a:solidFill>
                <a:latin typeface="Lucida Sans" pitchFamily="34"/>
              </a:rPr>
              <a:t>Distance Action Ratio (DAR)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440" y="5257800"/>
            <a:ext cx="7924680" cy="990719"/>
          </a:xfrm>
        </p:spPr>
        <p:txBody>
          <a:bodyPr wrap="square" lIns="91440" tIns="45720" rIns="91440" bIns="457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spcBef>
                <a:spcPts val="598"/>
              </a:spcBef>
              <a:buNone/>
            </a:pPr>
            <a:r>
              <a:rPr lang="en-US" sz="2400">
                <a:solidFill>
                  <a:srgbClr val="A50021"/>
                </a:solidFill>
              </a:rPr>
              <a:t>   </a:t>
            </a:r>
            <a:r>
              <a:rPr lang="en-US" sz="2400">
                <a:solidFill>
                  <a:srgbClr val="A50021"/>
                </a:solidFill>
                <a:latin typeface="Lucida Sans" pitchFamily="34"/>
              </a:rPr>
              <a:t>Move Hammer a large Specified Distance </a:t>
            </a:r>
            <a:r>
              <a:rPr lang="en-US" sz="2400">
                <a:solidFill>
                  <a:srgbClr val="3333CC"/>
                </a:solidFill>
                <a:latin typeface="Lucida Sans" pitchFamily="34"/>
              </a:rPr>
              <a:t>(Output)</a:t>
            </a:r>
            <a:r>
              <a:rPr lang="en-US" sz="2400">
                <a:solidFill>
                  <a:srgbClr val="A50021"/>
                </a:solidFill>
                <a:latin typeface="Lucida Sans" pitchFamily="34"/>
              </a:rPr>
              <a:t> by applying a small Specified Distance </a:t>
            </a:r>
            <a:r>
              <a:rPr lang="en-US" sz="2400">
                <a:solidFill>
                  <a:srgbClr val="00CC99"/>
                </a:solidFill>
                <a:latin typeface="Lucida Sans" pitchFamily="34"/>
              </a:rPr>
              <a:t>(Input)</a:t>
            </a:r>
          </a:p>
        </p:txBody>
      </p:sp>
      <p:pic>
        <p:nvPicPr>
          <p:cNvPr id="4" name="Picture 1029" descr="F:\Old Stuff From Rick's Desktop Computer May 2005\My Documents\Action Model\Final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1080" y="1219320"/>
            <a:ext cx="5181840" cy="3886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Line 1037"/>
          <p:cNvSpPr/>
          <p:nvPr/>
        </p:nvSpPr>
        <p:spPr>
          <a:xfrm>
            <a:off x="2819520" y="2438280"/>
            <a:ext cx="0" cy="4568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1270" fill="none">
                <a:moveTo>
                  <a:pt x="0" y="127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C00000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solidFill>
                  <a:srgbClr val="C00000"/>
                </a:solidFill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Line 1039"/>
          <p:cNvSpPr/>
          <p:nvPr/>
        </p:nvSpPr>
        <p:spPr>
          <a:xfrm>
            <a:off x="6934319" y="3276720"/>
            <a:ext cx="0" cy="532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1481" fill="none">
                <a:moveTo>
                  <a:pt x="0" y="0"/>
                </a:moveTo>
                <a:lnTo>
                  <a:pt x="0" y="1481"/>
                </a:lnTo>
              </a:path>
            </a:pathLst>
          </a:custGeom>
          <a:noFill/>
          <a:ln w="38160">
            <a:solidFill>
              <a:srgbClr val="C00000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solidFill>
                  <a:srgbClr val="C00000"/>
                </a:solidFill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1040"/>
          <p:cNvSpPr/>
          <p:nvPr/>
        </p:nvSpPr>
        <p:spPr>
          <a:xfrm>
            <a:off x="1981080" y="1219320"/>
            <a:ext cx="518184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867400" y="3048120"/>
            <a:ext cx="8383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8.75</a:t>
            </a:r>
            <a:r>
              <a:rPr lang="en-US" sz="14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mm</a:t>
            </a:r>
          </a:p>
        </p:txBody>
      </p:sp>
      <p:sp>
        <p:nvSpPr>
          <p:cNvPr id="9" name="Freeform 8"/>
          <p:cNvSpPr/>
          <p:nvPr/>
        </p:nvSpPr>
        <p:spPr>
          <a:xfrm>
            <a:off x="2971800" y="2459160"/>
            <a:ext cx="685799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44 </a:t>
            </a:r>
            <a:r>
              <a:rPr lang="en-US" sz="12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mm</a:t>
            </a:r>
          </a:p>
        </p:txBody>
      </p:sp>
      <p:sp>
        <p:nvSpPr>
          <p:cNvPr id="10" name="Text Box 1032"/>
          <p:cNvSpPr/>
          <p:nvPr/>
        </p:nvSpPr>
        <p:spPr>
          <a:xfrm>
            <a:off x="685799" y="2590919"/>
            <a:ext cx="13715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3333CC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Output</a:t>
            </a:r>
          </a:p>
        </p:txBody>
      </p:sp>
      <p:sp>
        <p:nvSpPr>
          <p:cNvPr id="11" name="Text Box 1033"/>
          <p:cNvSpPr/>
          <p:nvPr/>
        </p:nvSpPr>
        <p:spPr>
          <a:xfrm>
            <a:off x="7086600" y="2895479"/>
            <a:ext cx="144791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CC99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2285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23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Two main considerations</a:t>
            </a:r>
            <a:r>
              <a:rPr lang="en-US" sz="3200" dirty="0"/>
              <a:t> when reworking a grand </a:t>
            </a:r>
            <a:r>
              <a:rPr lang="en-US" sz="3200" dirty="0" smtClean="0"/>
              <a:t>action</a:t>
            </a:r>
          </a:p>
          <a:p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C00000"/>
                </a:solidFill>
              </a:rPr>
              <a:t>Regulation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Action must regulate to 10 mm dip </a:t>
            </a:r>
            <a:r>
              <a:rPr lang="en-US" sz="2800" dirty="0" smtClean="0"/>
              <a:t>(+/-)   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With reasonable blow of 46 mm </a:t>
            </a:r>
            <a:r>
              <a:rPr lang="en-US" sz="2800" dirty="0" smtClean="0"/>
              <a:t>(+/-)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With reasonable letoff of 2 mm max   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With 1.25 mm </a:t>
            </a:r>
            <a:r>
              <a:rPr lang="en-US" sz="2800" dirty="0" smtClean="0"/>
              <a:t>aftertouch (+/-)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2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5960"/>
            <a:ext cx="7772400" cy="1066680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3600">
                <a:solidFill>
                  <a:srgbClr val="A50021"/>
                </a:solidFill>
                <a:latin typeface="Lucida Sans" pitchFamily="34"/>
              </a:rPr>
              <a:t>SIMPLE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799" y="1218960"/>
            <a:ext cx="7772400" cy="373356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Box 1030"/>
          <p:cNvSpPr/>
          <p:nvPr/>
        </p:nvSpPr>
        <p:spPr>
          <a:xfrm>
            <a:off x="609480" y="5181480"/>
            <a:ext cx="7848720" cy="1373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The relationship between the Output and the Input 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is called the 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3333CC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Distance Ratio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. In the piano, this is known as the 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3333CC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Action Ratio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.</a:t>
            </a:r>
          </a:p>
        </p:txBody>
      </p:sp>
      <p:pic>
        <p:nvPicPr>
          <p:cNvPr id="5" name="Picture 1031" descr="F:\Old Stuff From Rick's Desktop Computer May 2005\My Documents\Action Model\Final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1080" y="1219320"/>
            <a:ext cx="518184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032"/>
          <p:cNvSpPr/>
          <p:nvPr/>
        </p:nvSpPr>
        <p:spPr>
          <a:xfrm>
            <a:off x="609480" y="2438280"/>
            <a:ext cx="13715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Output</a:t>
            </a:r>
          </a:p>
        </p:txBody>
      </p:sp>
      <p:sp>
        <p:nvSpPr>
          <p:cNvPr id="7" name="Text Box 1033"/>
          <p:cNvSpPr/>
          <p:nvPr/>
        </p:nvSpPr>
        <p:spPr>
          <a:xfrm>
            <a:off x="7467479" y="3429000"/>
            <a:ext cx="144791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Input</a:t>
            </a:r>
          </a:p>
        </p:txBody>
      </p:sp>
      <p:sp>
        <p:nvSpPr>
          <p:cNvPr id="8" name="Line 1034"/>
          <p:cNvSpPr/>
          <p:nvPr/>
        </p:nvSpPr>
        <p:spPr>
          <a:xfrm>
            <a:off x="1828800" y="2666880"/>
            <a:ext cx="1295279" cy="0"/>
          </a:xfrm>
          <a:prstGeom prst="line">
            <a:avLst/>
          </a:prstGeom>
          <a:noFill/>
          <a:ln w="38160">
            <a:solidFill>
              <a:srgbClr val="A50021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Line 1035"/>
          <p:cNvSpPr/>
          <p:nvPr/>
        </p:nvSpPr>
        <p:spPr>
          <a:xfrm flipH="1">
            <a:off x="6629400" y="3657600"/>
            <a:ext cx="838079" cy="0"/>
          </a:xfrm>
          <a:prstGeom prst="line">
            <a:avLst/>
          </a:prstGeom>
          <a:noFill/>
          <a:ln w="38160">
            <a:solidFill>
              <a:srgbClr val="A50021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036"/>
          <p:cNvSpPr/>
          <p:nvPr/>
        </p:nvSpPr>
        <p:spPr>
          <a:xfrm>
            <a:off x="1981080" y="4191120"/>
            <a:ext cx="5181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AR = (Output </a:t>
            </a:r>
            <a:r>
              <a:rPr lang="zh-CN" sz="2800" b="1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÷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 Input)</a:t>
            </a:r>
          </a:p>
        </p:txBody>
      </p:sp>
      <p:sp>
        <p:nvSpPr>
          <p:cNvPr id="11" name="Rectangle 1037"/>
          <p:cNvSpPr/>
          <p:nvPr/>
        </p:nvSpPr>
        <p:spPr>
          <a:xfrm>
            <a:off x="1981080" y="1219320"/>
            <a:ext cx="518184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ext Box 1038"/>
          <p:cNvSpPr/>
          <p:nvPr/>
        </p:nvSpPr>
        <p:spPr>
          <a:xfrm>
            <a:off x="441360" y="6972479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97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5960"/>
            <a:ext cx="7772400" cy="1143000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>
                <a:solidFill>
                  <a:srgbClr val="A50021"/>
                </a:solidFill>
                <a:latin typeface="Lucida Sans" pitchFamily="34"/>
              </a:rPr>
              <a:t>ACTION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799" y="1218960"/>
            <a:ext cx="77724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799" y="5257440"/>
            <a:ext cx="7772400" cy="1066680"/>
          </a:xfrm>
        </p:spPr>
        <p:txBody>
          <a:bodyPr wrap="square" lIns="91440" tIns="45720" rIns="91440" bIns="457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spcBef>
                <a:spcPts val="697"/>
              </a:spcBef>
              <a:buNone/>
            </a:pPr>
            <a:r>
              <a:rPr lang="en-US" sz="2800">
                <a:solidFill>
                  <a:srgbClr val="A50021"/>
                </a:solidFill>
                <a:latin typeface="Lucida Sans" pitchFamily="34"/>
              </a:rPr>
              <a:t>Output = Blow Distance - Let-off</a:t>
            </a:r>
          </a:p>
          <a:p>
            <a:pPr lvl="0" algn="ctr">
              <a:spcBef>
                <a:spcPts val="697"/>
              </a:spcBef>
              <a:buNone/>
            </a:pPr>
            <a:r>
              <a:rPr lang="en-US" sz="2800">
                <a:solidFill>
                  <a:srgbClr val="A50021"/>
                </a:solidFill>
                <a:latin typeface="Lucida Sans" pitchFamily="34"/>
              </a:rPr>
              <a:t>Input = Key Dip - Aftertouch</a:t>
            </a:r>
          </a:p>
        </p:txBody>
      </p:sp>
      <p:pic>
        <p:nvPicPr>
          <p:cNvPr id="5" name="Picture 1029" descr="F:\Old Stuff From Rick's Desktop Computer May 2005\My Documents\Action Model\Final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1080" y="1219320"/>
            <a:ext cx="518184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030"/>
          <p:cNvSpPr/>
          <p:nvPr/>
        </p:nvSpPr>
        <p:spPr>
          <a:xfrm>
            <a:off x="609480" y="2438280"/>
            <a:ext cx="13715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Output</a:t>
            </a:r>
          </a:p>
        </p:txBody>
      </p:sp>
      <p:sp>
        <p:nvSpPr>
          <p:cNvPr id="7" name="Text Box 1031"/>
          <p:cNvSpPr/>
          <p:nvPr/>
        </p:nvSpPr>
        <p:spPr>
          <a:xfrm>
            <a:off x="7467479" y="3429000"/>
            <a:ext cx="144791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Input</a:t>
            </a:r>
          </a:p>
        </p:txBody>
      </p:sp>
      <p:sp>
        <p:nvSpPr>
          <p:cNvPr id="8" name="Line 1032"/>
          <p:cNvSpPr/>
          <p:nvPr/>
        </p:nvSpPr>
        <p:spPr>
          <a:xfrm>
            <a:off x="1828800" y="2666880"/>
            <a:ext cx="1295279" cy="0"/>
          </a:xfrm>
          <a:prstGeom prst="line">
            <a:avLst/>
          </a:prstGeom>
          <a:noFill/>
          <a:ln w="38160">
            <a:solidFill>
              <a:srgbClr val="C00000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Line 1033"/>
          <p:cNvSpPr/>
          <p:nvPr/>
        </p:nvSpPr>
        <p:spPr>
          <a:xfrm flipH="1">
            <a:off x="6629400" y="3657600"/>
            <a:ext cx="838079" cy="0"/>
          </a:xfrm>
          <a:prstGeom prst="line">
            <a:avLst/>
          </a:prstGeom>
          <a:noFill/>
          <a:ln w="38160">
            <a:solidFill>
              <a:srgbClr val="A50021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035"/>
          <p:cNvSpPr/>
          <p:nvPr/>
        </p:nvSpPr>
        <p:spPr>
          <a:xfrm>
            <a:off x="1981080" y="4191120"/>
            <a:ext cx="5181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AR = (Output </a:t>
            </a:r>
            <a:r>
              <a:rPr lang="zh-CN" sz="2800" b="1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÷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 Input)</a:t>
            </a:r>
          </a:p>
        </p:txBody>
      </p:sp>
      <p:sp>
        <p:nvSpPr>
          <p:cNvPr id="11" name="Rectangle 1036"/>
          <p:cNvSpPr/>
          <p:nvPr/>
        </p:nvSpPr>
        <p:spPr>
          <a:xfrm>
            <a:off x="1981080" y="1219320"/>
            <a:ext cx="518184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80188" y="3182401"/>
            <a:ext cx="586764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BD – LO = 46 – 2 = 44</a:t>
            </a:r>
            <a:b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KD – AT = 10 – 1.25 = 8.75</a:t>
            </a:r>
            <a:b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AR =  44 / 8.75 = 5.02</a:t>
            </a:r>
          </a:p>
        </p:txBody>
      </p:sp>
      <p:sp>
        <p:nvSpPr>
          <p:cNvPr id="13" name="Freeform 12"/>
          <p:cNvSpPr/>
          <p:nvPr/>
        </p:nvSpPr>
        <p:spPr>
          <a:xfrm>
            <a:off x="1752479" y="533520"/>
            <a:ext cx="5791320" cy="131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8000"/>
                </a:solidFill>
                <a:latin typeface="Times New Roman" pitchFamily="18"/>
                <a:ea typeface="Microsoft YaHei" pitchFamily="2"/>
                <a:cs typeface="Mangal" pitchFamily="2"/>
              </a:rPr>
              <a:t>Blow Distance = 46 mm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33CC33"/>
                </a:solidFill>
                <a:latin typeface="Times New Roman" pitchFamily="18"/>
                <a:ea typeface="Microsoft YaHei" pitchFamily="2"/>
                <a:cs typeface="Mangal" pitchFamily="2"/>
              </a:rPr>
              <a:t/>
            </a:r>
            <a:br>
              <a:rPr lang="en-US" sz="2000" b="0" i="0" u="none" strike="noStrike" baseline="0">
                <a:ln>
                  <a:noFill/>
                </a:ln>
                <a:solidFill>
                  <a:srgbClr val="33CC33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  <a:t>Let Off = 2</a:t>
            </a:r>
            <a:b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  <a:t>Key Dip = 10</a:t>
            </a:r>
            <a:b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  <a:t>Aftertouch = 1.25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90560" y="4648320"/>
            <a:ext cx="159984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45" h="2116" fill="none">
                <a:moveTo>
                  <a:pt x="4445" y="0"/>
                </a:moveTo>
                <a:lnTo>
                  <a:pt x="0" y="2116"/>
                </a:lnTo>
              </a:path>
            </a:pathLst>
          </a:custGeom>
          <a:noFill/>
          <a:ln w="9360">
            <a:solidFill>
              <a:srgbClr val="00CC99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666880" y="4648320"/>
            <a:ext cx="3200040" cy="1294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90" h="3598" fill="none">
                <a:moveTo>
                  <a:pt x="8890" y="0"/>
                </a:moveTo>
                <a:lnTo>
                  <a:pt x="0" y="3598"/>
                </a:lnTo>
              </a:path>
            </a:pathLst>
          </a:custGeom>
          <a:noFill/>
          <a:ln w="9360">
            <a:solidFill>
              <a:srgbClr val="00CC99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182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5960"/>
            <a:ext cx="7772400" cy="1143000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3600" dirty="0">
                <a:solidFill>
                  <a:srgbClr val="A50021"/>
                </a:solidFill>
                <a:latin typeface="Lucida Sans" pitchFamily="34"/>
              </a:rPr>
              <a:t>JOB DESCRIPTION for </a:t>
            </a:r>
            <a:br>
              <a:rPr lang="en-US" sz="3600" dirty="0">
                <a:solidFill>
                  <a:srgbClr val="A50021"/>
                </a:solidFill>
                <a:latin typeface="Lucida Sans" pitchFamily="34"/>
              </a:rPr>
            </a:br>
            <a:r>
              <a:rPr lang="en-US" sz="3600" dirty="0" smtClean="0">
                <a:solidFill>
                  <a:srgbClr val="A50021"/>
                </a:solidFill>
                <a:latin typeface="Lucida Sans" pitchFamily="34"/>
              </a:rPr>
              <a:t> </a:t>
            </a:r>
            <a:r>
              <a:rPr lang="en-US" sz="3600" dirty="0">
                <a:solidFill>
                  <a:srgbClr val="A50021"/>
                </a:solidFill>
                <a:latin typeface="Lucida Sans" pitchFamily="34"/>
              </a:rPr>
              <a:t>Action Ratio </a:t>
            </a:r>
            <a:r>
              <a:rPr lang="en-US" sz="3600" dirty="0" smtClean="0">
                <a:solidFill>
                  <a:srgbClr val="A50021"/>
                </a:solidFill>
                <a:latin typeface="Lucida Sans" pitchFamily="34"/>
              </a:rPr>
              <a:t>(AR</a:t>
            </a:r>
            <a:r>
              <a:rPr lang="en-US" sz="3600" dirty="0">
                <a:solidFill>
                  <a:srgbClr val="A50021"/>
                </a:solidFill>
                <a:latin typeface="Lucida Sans" pitchFamily="34"/>
              </a:rPr>
              <a:t>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440" y="5257800"/>
            <a:ext cx="7924680" cy="1371600"/>
          </a:xfrm>
        </p:spPr>
        <p:txBody>
          <a:bodyPr wrap="square" lIns="91440" tIns="45720" rIns="91440" bIns="457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spcBef>
                <a:spcPts val="598"/>
              </a:spcBef>
              <a:buNone/>
            </a:pPr>
            <a:r>
              <a:rPr lang="en-US" sz="2400" dirty="0">
                <a:solidFill>
                  <a:srgbClr val="A50021"/>
                </a:solidFill>
              </a:rPr>
              <a:t>   </a:t>
            </a:r>
            <a:r>
              <a:rPr lang="en-US" sz="2400" dirty="0">
                <a:solidFill>
                  <a:srgbClr val="A50021"/>
                </a:solidFill>
                <a:latin typeface="Lucida Sans" pitchFamily="34"/>
              </a:rPr>
              <a:t>Move Hammer a large Specified Distance </a:t>
            </a:r>
            <a:r>
              <a:rPr lang="en-US" sz="2400" dirty="0">
                <a:solidFill>
                  <a:srgbClr val="3333CC"/>
                </a:solidFill>
                <a:latin typeface="Lucida Sans" pitchFamily="34"/>
              </a:rPr>
              <a:t>(Output)</a:t>
            </a:r>
            <a:r>
              <a:rPr lang="en-US" sz="2400" dirty="0">
                <a:solidFill>
                  <a:srgbClr val="A50021"/>
                </a:solidFill>
                <a:latin typeface="Lucida Sans" pitchFamily="34"/>
              </a:rPr>
              <a:t> by applying a small Specified Distance </a:t>
            </a:r>
            <a:r>
              <a:rPr lang="en-US" sz="2400" dirty="0">
                <a:solidFill>
                  <a:srgbClr val="00CC99"/>
                </a:solidFill>
                <a:latin typeface="Lucida Sans" pitchFamily="34"/>
              </a:rPr>
              <a:t>(Input</a:t>
            </a:r>
            <a:r>
              <a:rPr lang="en-US" sz="2400" dirty="0" smtClean="0">
                <a:solidFill>
                  <a:srgbClr val="00CC99"/>
                </a:solidFill>
                <a:latin typeface="Lucida Sans" pitchFamily="34"/>
              </a:rPr>
              <a:t>)</a:t>
            </a:r>
          </a:p>
          <a:p>
            <a:pPr lvl="0" algn="ctr">
              <a:spcBef>
                <a:spcPts val="598"/>
              </a:spcBef>
              <a:buNone/>
            </a:pPr>
            <a:r>
              <a:rPr lang="en-US" sz="2400" i="1" dirty="0" smtClean="0">
                <a:solidFill>
                  <a:srgbClr val="C00000"/>
                </a:solidFill>
                <a:latin typeface="Lucida Sans" pitchFamily="34"/>
              </a:rPr>
              <a:t>Slide courtesy Baldassin - Teel</a:t>
            </a:r>
            <a:endParaRPr lang="en-US" sz="2400" i="1" dirty="0">
              <a:solidFill>
                <a:srgbClr val="C00000"/>
              </a:solidFill>
              <a:latin typeface="Lucida Sans" pitchFamily="34"/>
            </a:endParaRPr>
          </a:p>
        </p:txBody>
      </p:sp>
      <p:pic>
        <p:nvPicPr>
          <p:cNvPr id="4" name="Picture 1029" descr="F:\Old Stuff From Rick's Desktop Computer May 2005\My Documents\Action Model\Final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1080" y="1219320"/>
            <a:ext cx="5181840" cy="3886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Line 1037"/>
          <p:cNvSpPr/>
          <p:nvPr/>
        </p:nvSpPr>
        <p:spPr>
          <a:xfrm>
            <a:off x="1828800" y="2438279"/>
            <a:ext cx="0" cy="4568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1270" fill="none">
                <a:moveTo>
                  <a:pt x="0" y="127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C00000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solidFill>
                  <a:srgbClr val="C00000"/>
                </a:solidFill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Line 1039"/>
          <p:cNvSpPr/>
          <p:nvPr/>
        </p:nvSpPr>
        <p:spPr>
          <a:xfrm>
            <a:off x="7315200" y="3276720"/>
            <a:ext cx="0" cy="532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1481" fill="none">
                <a:moveTo>
                  <a:pt x="0" y="0"/>
                </a:moveTo>
                <a:lnTo>
                  <a:pt x="0" y="1481"/>
                </a:lnTo>
              </a:path>
            </a:pathLst>
          </a:custGeom>
          <a:noFill/>
          <a:ln w="38160">
            <a:solidFill>
              <a:srgbClr val="C00000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solidFill>
                  <a:srgbClr val="C00000"/>
                </a:solidFill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1040"/>
          <p:cNvSpPr/>
          <p:nvPr/>
        </p:nvSpPr>
        <p:spPr>
          <a:xfrm>
            <a:off x="1981080" y="1219320"/>
            <a:ext cx="518184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867400" y="3048120"/>
            <a:ext cx="83832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8.75</a:t>
            </a:r>
            <a:r>
              <a:rPr lang="en-US" sz="14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mm</a:t>
            </a:r>
          </a:p>
        </p:txBody>
      </p:sp>
      <p:sp>
        <p:nvSpPr>
          <p:cNvPr id="9" name="Freeform 8"/>
          <p:cNvSpPr/>
          <p:nvPr/>
        </p:nvSpPr>
        <p:spPr>
          <a:xfrm>
            <a:off x="2971800" y="2459160"/>
            <a:ext cx="685799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44 </a:t>
            </a:r>
            <a:r>
              <a:rPr lang="en-US" sz="12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mm</a:t>
            </a:r>
          </a:p>
        </p:txBody>
      </p:sp>
      <p:sp>
        <p:nvSpPr>
          <p:cNvPr id="10" name="Text Box 1032"/>
          <p:cNvSpPr/>
          <p:nvPr/>
        </p:nvSpPr>
        <p:spPr>
          <a:xfrm>
            <a:off x="228600" y="2588401"/>
            <a:ext cx="13715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3333CC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Output</a:t>
            </a:r>
          </a:p>
        </p:txBody>
      </p:sp>
      <p:sp>
        <p:nvSpPr>
          <p:cNvPr id="11" name="Text Box 1033"/>
          <p:cNvSpPr/>
          <p:nvPr/>
        </p:nvSpPr>
        <p:spPr>
          <a:xfrm>
            <a:off x="7467600" y="2932560"/>
            <a:ext cx="144791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CC99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9748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5960"/>
            <a:ext cx="7772400" cy="1066680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3600" dirty="0">
                <a:solidFill>
                  <a:srgbClr val="A50021"/>
                </a:solidFill>
                <a:latin typeface="Lucida Sans" pitchFamily="34"/>
              </a:rPr>
              <a:t>SIMPLE </a:t>
            </a:r>
            <a:r>
              <a:rPr lang="en-US" sz="3600" dirty="0" smtClean="0">
                <a:solidFill>
                  <a:srgbClr val="A50021"/>
                </a:solidFill>
                <a:latin typeface="Lucida Sans" pitchFamily="34"/>
              </a:rPr>
              <a:t>MATH</a:t>
            </a:r>
            <a:endParaRPr lang="en-US" sz="3600" dirty="0">
              <a:solidFill>
                <a:srgbClr val="A50021"/>
              </a:solidFill>
              <a:latin typeface="Lucida Sans" pitchFamily="34"/>
            </a:endParaRPr>
          </a:p>
        </p:txBody>
      </p:sp>
      <p:sp>
        <p:nvSpPr>
          <p:cNvPr id="4" name="Text Box 1030"/>
          <p:cNvSpPr/>
          <p:nvPr/>
        </p:nvSpPr>
        <p:spPr>
          <a:xfrm>
            <a:off x="609480" y="5181480"/>
            <a:ext cx="8077320" cy="20360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The relationship between the Output and the Input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is called the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3333CC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Distance Ratio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. In the piano, this 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known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as the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3333CC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Action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3333CC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3333CC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Ratio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.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</a:b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  <a:latin typeface="Lucida Sans" pitchFamily="34"/>
              </a:rPr>
              <a:t>Slide </a:t>
            </a:r>
            <a:r>
              <a:rPr lang="en-US" sz="2000" i="1" dirty="0">
                <a:solidFill>
                  <a:srgbClr val="C00000"/>
                </a:solidFill>
                <a:latin typeface="Lucida Sans" pitchFamily="34"/>
              </a:rPr>
              <a:t>courtesy Baldassin - Teel</a:t>
            </a:r>
          </a:p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A50021"/>
              </a:solidFill>
              <a:latin typeface="Lucida Sans" pitchFamily="34"/>
              <a:ea typeface="Times New Roman" pitchFamily="18"/>
              <a:cs typeface="Times New Roman" pitchFamily="18"/>
            </a:endParaRPr>
          </a:p>
        </p:txBody>
      </p:sp>
      <p:pic>
        <p:nvPicPr>
          <p:cNvPr id="5" name="Picture 1031" descr="F:\Old Stuff From Rick's Desktop Computer May 2005\My Documents\Action Model\Final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1080" y="1219320"/>
            <a:ext cx="518184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032"/>
          <p:cNvSpPr/>
          <p:nvPr/>
        </p:nvSpPr>
        <p:spPr>
          <a:xfrm>
            <a:off x="609480" y="2438280"/>
            <a:ext cx="13715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Output</a:t>
            </a:r>
          </a:p>
        </p:txBody>
      </p:sp>
      <p:sp>
        <p:nvSpPr>
          <p:cNvPr id="7" name="Text Box 1033"/>
          <p:cNvSpPr/>
          <p:nvPr/>
        </p:nvSpPr>
        <p:spPr>
          <a:xfrm>
            <a:off x="7467479" y="3429000"/>
            <a:ext cx="144791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Input</a:t>
            </a:r>
          </a:p>
        </p:txBody>
      </p:sp>
      <p:sp>
        <p:nvSpPr>
          <p:cNvPr id="8" name="Line 1034"/>
          <p:cNvSpPr/>
          <p:nvPr/>
        </p:nvSpPr>
        <p:spPr>
          <a:xfrm>
            <a:off x="1828800" y="2666880"/>
            <a:ext cx="1295279" cy="0"/>
          </a:xfrm>
          <a:prstGeom prst="line">
            <a:avLst/>
          </a:prstGeom>
          <a:noFill/>
          <a:ln w="38160">
            <a:solidFill>
              <a:srgbClr val="A50021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Line 1035"/>
          <p:cNvSpPr/>
          <p:nvPr/>
        </p:nvSpPr>
        <p:spPr>
          <a:xfrm flipH="1">
            <a:off x="6629400" y="3657600"/>
            <a:ext cx="838079" cy="0"/>
          </a:xfrm>
          <a:prstGeom prst="line">
            <a:avLst/>
          </a:prstGeom>
          <a:noFill/>
          <a:ln w="38160">
            <a:solidFill>
              <a:srgbClr val="A50021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036"/>
          <p:cNvSpPr/>
          <p:nvPr/>
        </p:nvSpPr>
        <p:spPr>
          <a:xfrm>
            <a:off x="1981080" y="4191120"/>
            <a:ext cx="5181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AR = (Output </a:t>
            </a:r>
            <a:r>
              <a:rPr lang="zh-CN" sz="2800" b="1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÷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 Input)</a:t>
            </a:r>
          </a:p>
        </p:txBody>
      </p:sp>
      <p:sp>
        <p:nvSpPr>
          <p:cNvPr id="11" name="Rectangle 1037"/>
          <p:cNvSpPr/>
          <p:nvPr/>
        </p:nvSpPr>
        <p:spPr>
          <a:xfrm>
            <a:off x="1981080" y="1219320"/>
            <a:ext cx="518184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ext Box 1038"/>
          <p:cNvSpPr/>
          <p:nvPr/>
        </p:nvSpPr>
        <p:spPr>
          <a:xfrm>
            <a:off x="441360" y="6972479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53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5960"/>
            <a:ext cx="7772400" cy="1143000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>
                <a:solidFill>
                  <a:srgbClr val="A50021"/>
                </a:solidFill>
                <a:latin typeface="Lucida Sans" pitchFamily="34"/>
              </a:rPr>
              <a:t>ACTION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799" y="1218960"/>
            <a:ext cx="77724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799" y="5257440"/>
            <a:ext cx="7772400" cy="1371960"/>
          </a:xfrm>
        </p:spPr>
        <p:txBody>
          <a:bodyPr wrap="square" lIns="91440" tIns="45720" rIns="91440" bIns="457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spcBef>
                <a:spcPts val="697"/>
              </a:spcBef>
              <a:buNone/>
            </a:pPr>
            <a:r>
              <a:rPr lang="en-US" sz="2800" dirty="0">
                <a:solidFill>
                  <a:srgbClr val="A50021"/>
                </a:solidFill>
                <a:latin typeface="Lucida Sans" pitchFamily="34"/>
              </a:rPr>
              <a:t>Output = Blow Distance - Let-off</a:t>
            </a:r>
          </a:p>
          <a:p>
            <a:pPr algn="ctr">
              <a:spcBef>
                <a:spcPts val="697"/>
              </a:spcBef>
              <a:buNone/>
            </a:pPr>
            <a:r>
              <a:rPr lang="en-US" sz="2800" dirty="0">
                <a:solidFill>
                  <a:srgbClr val="A50021"/>
                </a:solidFill>
                <a:latin typeface="Lucida Sans" pitchFamily="34"/>
              </a:rPr>
              <a:t>Input = Key Dip </a:t>
            </a:r>
            <a:r>
              <a:rPr lang="en-US" sz="2800" dirty="0" smtClean="0">
                <a:solidFill>
                  <a:srgbClr val="A50021"/>
                </a:solidFill>
                <a:latin typeface="Lucida Sans" pitchFamily="34"/>
              </a:rPr>
              <a:t>– Aftertouch</a:t>
            </a:r>
            <a:br>
              <a:rPr lang="en-US" sz="2800" dirty="0" smtClean="0">
                <a:solidFill>
                  <a:srgbClr val="A50021"/>
                </a:solidFill>
                <a:latin typeface="Lucida Sans" pitchFamily="34"/>
              </a:rPr>
            </a:br>
            <a:r>
              <a:rPr lang="en-US" sz="2000" i="1" dirty="0">
                <a:solidFill>
                  <a:srgbClr val="C00000"/>
                </a:solidFill>
                <a:latin typeface="Lucida Sans" pitchFamily="34"/>
              </a:rPr>
              <a:t>Slide courtesy Baldassin - Teel</a:t>
            </a:r>
          </a:p>
          <a:p>
            <a:pPr lvl="0" algn="ctr">
              <a:spcBef>
                <a:spcPts val="697"/>
              </a:spcBef>
              <a:buNone/>
            </a:pPr>
            <a:endParaRPr lang="en-US" sz="2800" dirty="0">
              <a:solidFill>
                <a:srgbClr val="A50021"/>
              </a:solidFill>
              <a:latin typeface="Lucida Sans" pitchFamily="34"/>
            </a:endParaRPr>
          </a:p>
        </p:txBody>
      </p:sp>
      <p:pic>
        <p:nvPicPr>
          <p:cNvPr id="5" name="Picture 1029" descr="F:\Old Stuff From Rick's Desktop Computer May 2005\My Documents\Action Model\Final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1080" y="1219320"/>
            <a:ext cx="518184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030"/>
          <p:cNvSpPr/>
          <p:nvPr/>
        </p:nvSpPr>
        <p:spPr>
          <a:xfrm>
            <a:off x="609480" y="2438280"/>
            <a:ext cx="13715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Output</a:t>
            </a:r>
          </a:p>
        </p:txBody>
      </p:sp>
      <p:sp>
        <p:nvSpPr>
          <p:cNvPr id="7" name="Text Box 1031"/>
          <p:cNvSpPr/>
          <p:nvPr/>
        </p:nvSpPr>
        <p:spPr>
          <a:xfrm>
            <a:off x="7467479" y="3429000"/>
            <a:ext cx="144791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Input</a:t>
            </a:r>
          </a:p>
        </p:txBody>
      </p:sp>
      <p:sp>
        <p:nvSpPr>
          <p:cNvPr id="8" name="Line 1032"/>
          <p:cNvSpPr/>
          <p:nvPr/>
        </p:nvSpPr>
        <p:spPr>
          <a:xfrm>
            <a:off x="1828800" y="2666880"/>
            <a:ext cx="1295279" cy="0"/>
          </a:xfrm>
          <a:prstGeom prst="line">
            <a:avLst/>
          </a:prstGeom>
          <a:noFill/>
          <a:ln w="38160">
            <a:solidFill>
              <a:srgbClr val="C00000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Line 1033"/>
          <p:cNvSpPr/>
          <p:nvPr/>
        </p:nvSpPr>
        <p:spPr>
          <a:xfrm flipH="1">
            <a:off x="6629400" y="3657600"/>
            <a:ext cx="838079" cy="0"/>
          </a:xfrm>
          <a:prstGeom prst="line">
            <a:avLst/>
          </a:prstGeom>
          <a:noFill/>
          <a:ln w="38160">
            <a:solidFill>
              <a:srgbClr val="A50021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035"/>
          <p:cNvSpPr/>
          <p:nvPr/>
        </p:nvSpPr>
        <p:spPr>
          <a:xfrm>
            <a:off x="1981080" y="4191120"/>
            <a:ext cx="5181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AR = (Output </a:t>
            </a:r>
            <a:r>
              <a:rPr lang="zh-CN" sz="2800" b="1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÷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Times New Roman" pitchFamily="18"/>
                <a:cs typeface="Times New Roman" pitchFamily="18"/>
              </a:rPr>
              <a:t> Input)</a:t>
            </a:r>
          </a:p>
        </p:txBody>
      </p:sp>
      <p:sp>
        <p:nvSpPr>
          <p:cNvPr id="11" name="Rectangle 1036"/>
          <p:cNvSpPr/>
          <p:nvPr/>
        </p:nvSpPr>
        <p:spPr>
          <a:xfrm>
            <a:off x="1981080" y="1219320"/>
            <a:ext cx="518184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80188" y="3182401"/>
            <a:ext cx="586764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–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L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= 46 – 2 = 44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–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= 10 – 1.25 = 8.75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AR =  44 / 8.75 = 5.02</a:t>
            </a:r>
          </a:p>
        </p:txBody>
      </p:sp>
      <p:sp>
        <p:nvSpPr>
          <p:cNvPr id="13" name="Freeform 12"/>
          <p:cNvSpPr/>
          <p:nvPr/>
        </p:nvSpPr>
        <p:spPr>
          <a:xfrm>
            <a:off x="1752479" y="533520"/>
            <a:ext cx="5791320" cy="131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8000"/>
                </a:solidFill>
                <a:latin typeface="Times New Roman" pitchFamily="18"/>
                <a:ea typeface="Microsoft YaHei" pitchFamily="2"/>
                <a:cs typeface="Mangal" pitchFamily="2"/>
              </a:rPr>
              <a:t>Blow Distance = 46 mm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33CC33"/>
                </a:solidFill>
                <a:latin typeface="Times New Roman" pitchFamily="18"/>
                <a:ea typeface="Microsoft YaHei" pitchFamily="2"/>
                <a:cs typeface="Mangal" pitchFamily="2"/>
              </a:rPr>
              <a:t/>
            </a:r>
            <a:br>
              <a:rPr lang="en-US" sz="2000" b="0" i="0" u="none" strike="noStrike" baseline="0">
                <a:ln>
                  <a:noFill/>
                </a:ln>
                <a:solidFill>
                  <a:srgbClr val="33CC33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  <a:t>Let Off = 2</a:t>
            </a:r>
            <a:b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  <a:t>Key Dip = 10</a:t>
            </a:r>
            <a:b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2000" b="0" i="0" u="none" strike="noStrike" baseline="0">
                <a:ln>
                  <a:noFill/>
                </a:ln>
                <a:solidFill>
                  <a:srgbClr val="A50021"/>
                </a:solidFill>
                <a:latin typeface="Times New Roman" pitchFamily="18"/>
                <a:ea typeface="Microsoft YaHei" pitchFamily="2"/>
                <a:cs typeface="Mangal" pitchFamily="2"/>
              </a:rPr>
              <a:t>Aftertouch = 1.25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90560" y="4648320"/>
            <a:ext cx="1599840" cy="7613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45" h="2116" fill="none">
                <a:moveTo>
                  <a:pt x="4445" y="0"/>
                </a:moveTo>
                <a:lnTo>
                  <a:pt x="0" y="2116"/>
                </a:lnTo>
              </a:path>
            </a:pathLst>
          </a:custGeom>
          <a:noFill/>
          <a:ln w="9360">
            <a:solidFill>
              <a:schemeClr val="bg1">
                <a:lumMod val="10000"/>
              </a:schemeClr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666880" y="4648320"/>
            <a:ext cx="3200040" cy="1294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90" h="3598" fill="none">
                <a:moveTo>
                  <a:pt x="8890" y="0"/>
                </a:moveTo>
                <a:lnTo>
                  <a:pt x="0" y="3598"/>
                </a:lnTo>
              </a:path>
            </a:pathLst>
          </a:custGeom>
          <a:noFill/>
          <a:ln w="9360">
            <a:solidFill>
              <a:schemeClr val="bg1">
                <a:lumMod val="10000"/>
              </a:schemeClr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06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Lucida Sans" charset="0"/>
                <a:ea typeface="+mj-ea"/>
              </a:rPr>
              <a:t>ACTION RATIO COMPONENTS</a:t>
            </a:r>
          </a:p>
        </p:txBody>
      </p:sp>
      <p:graphicFrame>
        <p:nvGraphicFramePr>
          <p:cNvPr id="20566" name="Group 1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3945453"/>
              </p:ext>
            </p:extLst>
          </p:nvPr>
        </p:nvGraphicFramePr>
        <p:xfrm>
          <a:off x="685800" y="1524000"/>
          <a:ext cx="7772400" cy="4352926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17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Key Dip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Min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Nom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9.8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10.0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10.5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Aftertouch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Min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Nom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1.0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1.25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1.5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Blow Distance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Min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Nom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45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46.5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 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Let-off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Min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Nom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1.0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1.5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 2.0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1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Lucida Sans" charset="0"/>
                <a:ea typeface="+mj-ea"/>
              </a:rPr>
              <a:t>ACTION RATIO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0"/>
            <a:ext cx="8382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600" b="1" dirty="0" smtClean="0">
                <a:latin typeface="Lucida Sans" pitchFamily="34" charset="0"/>
              </a:rPr>
              <a:t>(Blow Distance - Let-off) </a:t>
            </a:r>
            <a:r>
              <a:rPr lang="en-US" altLang="en-US" sz="2600" b="1" dirty="0" smtClean="0">
                <a:latin typeface="Lucida Sans" pitchFamily="34" charset="0"/>
                <a:cs typeface="Times New Roman" pitchFamily="18" charset="0"/>
              </a:rPr>
              <a:t>÷ </a:t>
            </a:r>
            <a:r>
              <a:rPr lang="en-US" altLang="en-US" sz="2600" b="1" dirty="0" smtClean="0">
                <a:latin typeface="Lucida Sans" pitchFamily="34" charset="0"/>
              </a:rPr>
              <a:t>(Key Dip - Aftertouch)</a:t>
            </a:r>
          </a:p>
          <a:p>
            <a:pPr eaLnBrk="1" hangingPunct="1">
              <a:defRPr/>
            </a:pPr>
            <a:endParaRPr lang="en-US" altLang="en-US" sz="1400" b="1" dirty="0" smtClean="0">
              <a:latin typeface="Lucida Sans" pitchFamily="34" charset="0"/>
            </a:endParaRPr>
          </a:p>
          <a:p>
            <a:pPr eaLnBrk="1" hangingPunct="1">
              <a:defRPr/>
            </a:pPr>
            <a:endParaRPr lang="en-US" altLang="en-US" sz="1800" b="1" dirty="0" smtClean="0">
              <a:latin typeface="Lucida Sans" pitchFamily="34" charset="0"/>
            </a:endParaRPr>
          </a:p>
          <a:p>
            <a:pPr eaLnBrk="1" hangingPunct="1">
              <a:defRPr/>
            </a:pPr>
            <a:r>
              <a:rPr lang="en-US" altLang="en-US" sz="2600" b="1" i="1" dirty="0" smtClean="0">
                <a:solidFill>
                  <a:srgbClr val="C00000"/>
                </a:solidFill>
                <a:latin typeface="Lucida Sans" pitchFamily="34" charset="0"/>
              </a:rPr>
              <a:t>These specifications </a:t>
            </a:r>
            <a:r>
              <a:rPr lang="en-US" altLang="en-US" sz="2600" b="1" i="1" u="sng" dirty="0" smtClean="0">
                <a:solidFill>
                  <a:srgbClr val="C00000"/>
                </a:solidFill>
                <a:latin typeface="Lucida Sans" pitchFamily="34" charset="0"/>
              </a:rPr>
              <a:t>dictate</a:t>
            </a:r>
            <a:r>
              <a:rPr lang="en-US" altLang="en-US" sz="2600" b="1" i="1" dirty="0" smtClean="0">
                <a:solidFill>
                  <a:srgbClr val="C00000"/>
                </a:solidFill>
                <a:latin typeface="Lucida Sans" pitchFamily="34" charset="0"/>
              </a:rPr>
              <a:t> the action ratio.</a:t>
            </a:r>
          </a:p>
          <a:p>
            <a:pPr eaLnBrk="1" hangingPunct="1">
              <a:defRPr/>
            </a:pPr>
            <a:endParaRPr lang="en-US" altLang="en-US" sz="1200" b="1" dirty="0" smtClean="0">
              <a:latin typeface="Lucida Sans" pitchFamily="34" charset="0"/>
            </a:endParaRPr>
          </a:p>
          <a:p>
            <a:pPr eaLnBrk="1" hangingPunct="1">
              <a:defRPr/>
            </a:pPr>
            <a:r>
              <a:rPr lang="en-US" altLang="en-US" sz="2600" b="1" i="1" dirty="0" smtClean="0">
                <a:solidFill>
                  <a:srgbClr val="C00000"/>
                </a:solidFill>
                <a:latin typeface="Lucida Sans" pitchFamily="34" charset="0"/>
              </a:rPr>
              <a:t>Achieving this action ratio is our Primary Objective when selecting action parts for rebuilding.</a:t>
            </a:r>
          </a:p>
        </p:txBody>
      </p:sp>
    </p:spTree>
    <p:extLst>
      <p:ext uri="{BB962C8B-B14F-4D97-AF65-F5344CB8AC3E}">
        <p14:creationId xmlns:p14="http://schemas.microsoft.com/office/powerpoint/2010/main" val="4454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051"/>
          <p:cNvSpPr>
            <a:spLocks noChangeArrowheads="1"/>
          </p:cNvSpPr>
          <p:nvPr/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latin typeface="Lucida Sans" charset="0"/>
                <a:ea typeface="ＭＳ Ｐゴシック" charset="0"/>
              </a:rPr>
              <a:t>CALCULATE ACTION RATIO</a:t>
            </a:r>
          </a:p>
        </p:txBody>
      </p:sp>
      <p:sp>
        <p:nvSpPr>
          <p:cNvPr id="30724" name="Rectangle 2052"/>
          <p:cNvSpPr>
            <a:spLocks noChangeArrowheads="1"/>
          </p:cNvSpPr>
          <p:nvPr/>
        </p:nvSpPr>
        <p:spPr bwMode="auto">
          <a:xfrm>
            <a:off x="381000" y="2971800"/>
            <a:ext cx="8382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(Blow Distance - Let-off) ÷ (Key Dip - Aftertouch)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24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(46 mm - </a:t>
            </a:r>
            <a:r>
              <a:rPr lang="en-US" altLang="en-US" sz="2400" b="1" dirty="0">
                <a:solidFill>
                  <a:schemeClr val="tx1"/>
                </a:solidFill>
              </a:rPr>
              <a:t>2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 mm) ÷ (10 mm - 1.25 mm) =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5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 b="1" dirty="0" smtClean="0">
                <a:solidFill>
                  <a:srgbClr val="C00000"/>
                </a:solidFill>
              </a:rPr>
              <a:t>The AR = 5</a:t>
            </a:r>
          </a:p>
        </p:txBody>
      </p:sp>
    </p:spTree>
    <p:extLst>
      <p:ext uri="{BB962C8B-B14F-4D97-AF65-F5344CB8AC3E}">
        <p14:creationId xmlns:p14="http://schemas.microsoft.com/office/powerpoint/2010/main" val="12763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latin typeface="Lucida Sans" charset="0"/>
                <a:ea typeface="ＭＳ Ｐゴシック" charset="0"/>
              </a:rPr>
              <a:t>ACTION RATIOS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17782"/>
              </p:ext>
            </p:extLst>
          </p:nvPr>
        </p:nvGraphicFramePr>
        <p:xfrm>
          <a:off x="1371600" y="2590800"/>
          <a:ext cx="6400800" cy="2286000"/>
        </p:xfrm>
        <a:graphic>
          <a:graphicData uri="http://schemas.openxmlformats.org/drawingml/2006/table">
            <a:tbl>
              <a:tblPr/>
              <a:tblGrid>
                <a:gridCol w="64008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Minimum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Nominal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Maximum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4.8           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5.0    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  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Lucida Sans" charset="0"/>
                          <a:ea typeface="ＭＳ Ｐゴシック" charset="0"/>
                        </a:rPr>
                        <a:t>5.2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Lucida Sans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0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 = DAR </a:t>
            </a:r>
            <a:endParaRPr lang="en-US" dirty="0"/>
          </a:p>
        </p:txBody>
      </p:sp>
      <p:sp>
        <p:nvSpPr>
          <p:cNvPr id="4" name="Rectangle 2052"/>
          <p:cNvSpPr>
            <a:spLocks noChangeArrowheads="1"/>
          </p:cNvSpPr>
          <p:nvPr/>
        </p:nvSpPr>
        <p:spPr bwMode="auto">
          <a:xfrm>
            <a:off x="304800" y="1752600"/>
            <a:ext cx="8382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smtClean="0">
                <a:solidFill>
                  <a:srgbClr val="C00000"/>
                </a:solidFill>
                <a:latin typeface="+mj-lt"/>
              </a:rPr>
              <a:t>AR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 = (Blow - Let-off) ÷ (Dip - Aftertouch) = </a:t>
            </a:r>
            <a:r>
              <a:rPr lang="en-US" altLang="en-US" sz="3200" dirty="0" smtClean="0">
                <a:solidFill>
                  <a:srgbClr val="C00000"/>
                </a:solidFill>
                <a:latin typeface="+mj-lt"/>
              </a:rPr>
              <a:t>5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dirty="0">
              <a:solidFill>
                <a:srgbClr val="C0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smtClean="0">
                <a:solidFill>
                  <a:srgbClr val="C00000"/>
                </a:solidFill>
                <a:latin typeface="+mj-lt"/>
              </a:rPr>
              <a:t>DAR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= Radial Out Arms ÷Radial In Arms = </a:t>
            </a:r>
            <a:r>
              <a:rPr lang="en-US" altLang="en-US" sz="3200" dirty="0" smtClean="0">
                <a:solidFill>
                  <a:srgbClr val="C00000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26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69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lvl="0"/>
            <a:r>
              <a:rPr lang="en-US" sz="2800" b="1" i="1" dirty="0" smtClean="0">
                <a:solidFill>
                  <a:srgbClr val="C00000"/>
                </a:solidFill>
              </a:rPr>
              <a:t>2.   Mass </a:t>
            </a:r>
            <a:r>
              <a:rPr lang="en-US" sz="2800" b="1" i="1" dirty="0">
                <a:solidFill>
                  <a:srgbClr val="C00000"/>
                </a:solidFill>
              </a:rPr>
              <a:t>Re hammers and key </a:t>
            </a:r>
            <a:r>
              <a:rPr lang="en-US" sz="2800" b="1" i="1" dirty="0" smtClean="0">
                <a:solidFill>
                  <a:srgbClr val="C00000"/>
                </a:solidFill>
              </a:rPr>
              <a:t>leads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Controlling key leading and hammer weights (acceptable inertia follows</a:t>
            </a:r>
            <a:r>
              <a:rPr lang="en-US" sz="2800" dirty="0" smtClean="0"/>
              <a:t>). 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DW and UW targets met and controlled to within acceptable limits (i.e., avg. 50 grams DW and 20 grams minimum UW). </a:t>
            </a:r>
          </a:p>
        </p:txBody>
      </p:sp>
    </p:spTree>
    <p:extLst>
      <p:ext uri="{BB962C8B-B14F-4D97-AF65-F5344CB8AC3E}">
        <p14:creationId xmlns:p14="http://schemas.microsoft.com/office/powerpoint/2010/main" val="7925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 ACTION RATIOS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Mass Action Ratio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dirty="0" smtClean="0"/>
              <a:t>Relates to Hammer weights and key leads.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sz="4800" dirty="0" smtClean="0"/>
              <a:t>OK – let’s talk about leverages and mechanical advantage.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96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lever?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  <a:solidFill>
            <a:schemeClr val="bg1">
              <a:lumMod val="95000"/>
            </a:schemeClr>
          </a:solidFill>
          <a:ln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Mechanical Advantage (MA) Positive </a:t>
            </a:r>
          </a:p>
        </p:txBody>
      </p:sp>
      <p:pic>
        <p:nvPicPr>
          <p:cNvPr id="13315" name="Picture 3" descr="C:\Documents and Settings\Nick\My Documents\Piano Action Physics\Mechanical-advantage_full_size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897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4"/>
          <p:cNvSpPr>
            <a:spLocks/>
          </p:cNvSpPr>
          <p:nvPr/>
        </p:nvSpPr>
        <p:spPr bwMode="auto">
          <a:xfrm>
            <a:off x="459652" y="1455055"/>
            <a:ext cx="1676400" cy="609600"/>
          </a:xfrm>
          <a:prstGeom prst="borderCallout1">
            <a:avLst>
              <a:gd name="adj1" fmla="val 18750"/>
              <a:gd name="adj2" fmla="val 105884"/>
              <a:gd name="adj3" fmla="val 145521"/>
              <a:gd name="adj4" fmla="val 130675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A50021"/>
            </a:solidFill>
            <a:miter lim="800000"/>
            <a:headEnd/>
            <a:tailEnd type="triangle" w="med" len="med"/>
          </a:ln>
          <a:effec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 10 lb. Effort here.</a:t>
            </a:r>
          </a:p>
        </p:txBody>
      </p:sp>
      <p:sp>
        <p:nvSpPr>
          <p:cNvPr id="13317" name="AutoShape 5"/>
          <p:cNvSpPr>
            <a:spLocks/>
          </p:cNvSpPr>
          <p:nvPr/>
        </p:nvSpPr>
        <p:spPr bwMode="auto">
          <a:xfrm>
            <a:off x="5486400" y="2889813"/>
            <a:ext cx="1676400" cy="609600"/>
          </a:xfrm>
          <a:prstGeom prst="borderCallout1">
            <a:avLst>
              <a:gd name="adj1" fmla="val 104193"/>
              <a:gd name="adj2" fmla="val 87932"/>
              <a:gd name="adj3" fmla="val 201973"/>
              <a:gd name="adj4" fmla="val 116238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A50021"/>
            </a:solidFill>
            <a:miter lim="800000"/>
            <a:headEnd/>
            <a:tailEnd type="triangle" w="med" len="med"/>
          </a:ln>
          <a:effec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Lifts large 60 lb.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Load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here. 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65325" y="17637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2325326" y="1143000"/>
            <a:ext cx="632214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How could we view this setup as a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negative</a:t>
            </a:r>
            <a:r>
              <a:rPr lang="en-US" sz="2000" dirty="0" smtClean="0">
                <a:solidFill>
                  <a:srgbClr val="C00000"/>
                </a:solidFill>
              </a:rPr>
              <a:t> MA?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7126" y="5289689"/>
            <a:ext cx="632214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What can we perceive about the distances moved at the effort end, and at the load end?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825" y="6326088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Wip demo and key demo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21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2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5960"/>
            <a:ext cx="7772400" cy="1143000"/>
          </a:xfrm>
        </p:spPr>
        <p:txBody>
          <a:bodyPr wrap="square" lIns="91440" tIns="45720" rIns="91440" bIns="457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>
                <a:solidFill>
                  <a:srgbClr val="A50021"/>
                </a:solidFill>
                <a:latin typeface="Lucida Sans" pitchFamily="34"/>
              </a:rPr>
              <a:t>JOB DESCRIPTION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4800" y="5257800"/>
            <a:ext cx="8610480" cy="990719"/>
          </a:xfrm>
          <a:ln w="9360">
            <a:solidFill>
              <a:srgbClr val="008000"/>
            </a:solidFill>
            <a:prstDash val="solid"/>
            <a:miter/>
          </a:ln>
        </p:spPr>
        <p:txBody>
          <a:bodyPr wrap="square" lIns="91440" tIns="45720" rIns="91440" bIns="457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spcBef>
                <a:spcPts val="649"/>
              </a:spcBef>
              <a:buNone/>
            </a:pPr>
            <a:r>
              <a:rPr lang="en-US" sz="2400" dirty="0">
                <a:solidFill>
                  <a:srgbClr val="A50021"/>
                </a:solidFill>
              </a:rPr>
              <a:t>   </a:t>
            </a:r>
            <a:r>
              <a:rPr lang="en-US" sz="2600" dirty="0">
                <a:solidFill>
                  <a:srgbClr val="A50021"/>
                </a:solidFill>
                <a:latin typeface="Lucida Sans" pitchFamily="34"/>
              </a:rPr>
              <a:t>Move a </a:t>
            </a:r>
            <a:r>
              <a:rPr lang="en-US" sz="2600" b="1" dirty="0" smtClean="0">
                <a:solidFill>
                  <a:srgbClr val="A50021"/>
                </a:solidFill>
                <a:latin typeface="Lucida Sans" pitchFamily="34"/>
              </a:rPr>
              <a:t>Mass</a:t>
            </a:r>
            <a:r>
              <a:rPr lang="en-US" sz="2600" dirty="0" smtClean="0">
                <a:solidFill>
                  <a:srgbClr val="A50021"/>
                </a:solidFill>
                <a:latin typeface="Lucida Sans" pitchFamily="34"/>
              </a:rPr>
              <a:t> </a:t>
            </a:r>
            <a:r>
              <a:rPr lang="en-US" sz="2600" dirty="0">
                <a:solidFill>
                  <a:srgbClr val="A50021"/>
                </a:solidFill>
                <a:latin typeface="Lucida Sans" pitchFamily="34"/>
              </a:rPr>
              <a:t>(Output) by applying a </a:t>
            </a:r>
            <a:r>
              <a:rPr lang="en-US" sz="2600" b="1" dirty="0" smtClean="0">
                <a:solidFill>
                  <a:srgbClr val="A50021"/>
                </a:solidFill>
                <a:latin typeface="Lucida Sans" pitchFamily="34"/>
              </a:rPr>
              <a:t>Force</a:t>
            </a:r>
            <a:r>
              <a:rPr lang="en-US" sz="2600" dirty="0" smtClean="0">
                <a:solidFill>
                  <a:srgbClr val="A50021"/>
                </a:solidFill>
                <a:latin typeface="Lucida Sans" pitchFamily="34"/>
              </a:rPr>
              <a:t> (Input</a:t>
            </a:r>
            <a:r>
              <a:rPr lang="en-US" sz="2600" dirty="0">
                <a:solidFill>
                  <a:srgbClr val="A50021"/>
                </a:solidFill>
                <a:latin typeface="Lucida Sans" pitchFamily="34"/>
              </a:rPr>
              <a:t>)</a:t>
            </a:r>
          </a:p>
        </p:txBody>
      </p:sp>
      <p:pic>
        <p:nvPicPr>
          <p:cNvPr id="4" name="Picture 1029" descr="F:\Old Stuff From Rick's Desktop Computer May 2005\My Documents\Action Model\Final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1080" y="1219320"/>
            <a:ext cx="518184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032"/>
          <p:cNvSpPr/>
          <p:nvPr/>
        </p:nvSpPr>
        <p:spPr>
          <a:xfrm>
            <a:off x="457200" y="2590919"/>
            <a:ext cx="13715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Output</a:t>
            </a:r>
          </a:p>
        </p:txBody>
      </p:sp>
      <p:sp>
        <p:nvSpPr>
          <p:cNvPr id="6" name="Text Box 1033"/>
          <p:cNvSpPr/>
          <p:nvPr/>
        </p:nvSpPr>
        <p:spPr>
          <a:xfrm>
            <a:off x="7620120" y="2971800"/>
            <a:ext cx="144756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A50021"/>
                </a:solidFill>
                <a:latin typeface="Lucida Sans" pitchFamily="34"/>
                <a:ea typeface="ＭＳ Ｐゴシック" pitchFamily="34"/>
                <a:cs typeface="ＭＳ Ｐゴシック" pitchFamily="34"/>
              </a:rPr>
              <a:t>Input</a:t>
            </a:r>
          </a:p>
        </p:txBody>
      </p:sp>
      <p:sp>
        <p:nvSpPr>
          <p:cNvPr id="7" name="Line 1037"/>
          <p:cNvSpPr/>
          <p:nvPr/>
        </p:nvSpPr>
        <p:spPr>
          <a:xfrm>
            <a:off x="1676519" y="2819520"/>
            <a:ext cx="129492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98" fill="none">
                <a:moveTo>
                  <a:pt x="0" y="0"/>
                </a:moveTo>
                <a:lnTo>
                  <a:pt x="3598" y="0"/>
                </a:lnTo>
              </a:path>
            </a:pathLst>
          </a:custGeom>
          <a:noFill/>
          <a:ln w="38160">
            <a:solidFill>
              <a:srgbClr val="A50021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Line 1039"/>
          <p:cNvSpPr/>
          <p:nvPr/>
        </p:nvSpPr>
        <p:spPr>
          <a:xfrm>
            <a:off x="6781320" y="3200400"/>
            <a:ext cx="83808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29" fill="none">
                <a:moveTo>
                  <a:pt x="2329" y="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A50021"/>
            </a:solidFill>
            <a:custDash>
              <a:ds d="399057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Rectangle 1040"/>
          <p:cNvSpPr/>
          <p:nvPr/>
        </p:nvSpPr>
        <p:spPr>
          <a:xfrm>
            <a:off x="1981080" y="1219320"/>
            <a:ext cx="518184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91320" y="3048120"/>
            <a:ext cx="9144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50 grams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971800" y="2717640"/>
            <a:ext cx="38088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49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76288" y="2667000"/>
            <a:ext cx="304800" cy="924868"/>
          </a:xfrm>
          <a:prstGeom prst="ellipse">
            <a:avLst/>
          </a:prstGeom>
          <a:solidFill>
            <a:srgbClr val="FFFFCC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66800" y="3351214"/>
            <a:ext cx="3679825" cy="539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46625" y="3352800"/>
            <a:ext cx="3940175" cy="142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7102475" y="3352800"/>
            <a:ext cx="365125" cy="5476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34400" y="3502025"/>
            <a:ext cx="0" cy="46037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4" name="TextBox 21"/>
          <p:cNvSpPr txBox="1">
            <a:spLocks noChangeArrowheads="1"/>
          </p:cNvSpPr>
          <p:nvPr/>
        </p:nvSpPr>
        <p:spPr bwMode="auto">
          <a:xfrm>
            <a:off x="1066800" y="609600"/>
            <a:ext cx="6934200" cy="523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</a:rPr>
              <a:t>Depicting the action as one long lever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1734243"/>
            <a:ext cx="3995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Action Ratio is 5:1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" y="1524000"/>
            <a:ext cx="0" cy="1984375"/>
          </a:xfrm>
          <a:prstGeom prst="straightConnector1">
            <a:avLst/>
          </a:prstGeom>
          <a:ln w="57150">
            <a:solidFill>
              <a:srgbClr val="CC33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77200" y="3962400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8.75 mm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0" y="20574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44 mm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0" y="4501009"/>
            <a:ext cx="3995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   44 / 8.75 = 5</a:t>
            </a:r>
          </a:p>
        </p:txBody>
      </p:sp>
      <p:sp>
        <p:nvSpPr>
          <p:cNvPr id="2" name="Right Brace 1"/>
          <p:cNvSpPr/>
          <p:nvPr/>
        </p:nvSpPr>
        <p:spPr>
          <a:xfrm rot="16200000">
            <a:off x="7762080" y="2410617"/>
            <a:ext cx="447677" cy="1249363"/>
          </a:xfrm>
          <a:prstGeom prst="rightBrace">
            <a:avLst>
              <a:gd name="adj1" fmla="val 8333"/>
              <a:gd name="adj2" fmla="val 5101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3883022" y="788986"/>
            <a:ext cx="447677" cy="6356350"/>
          </a:xfrm>
          <a:prstGeom prst="rightBrace">
            <a:avLst>
              <a:gd name="adj1" fmla="val 8333"/>
              <a:gd name="adj2" fmla="val 5101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251906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240 mm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06799" y="3522365"/>
            <a:ext cx="113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1200 mm</a:t>
            </a:r>
            <a:endParaRPr lang="en-US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0" y="5054025"/>
            <a:ext cx="3995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1200 / 240 = 5</a:t>
            </a:r>
          </a:p>
        </p:txBody>
      </p:sp>
    </p:spTree>
    <p:extLst>
      <p:ext uri="{BB962C8B-B14F-4D97-AF65-F5344CB8AC3E}">
        <p14:creationId xmlns:p14="http://schemas.microsoft.com/office/powerpoint/2010/main" val="23276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1" grpId="0"/>
      <p:bldP spid="12" grpId="0"/>
      <p:bldP spid="2" grpId="0" animBg="1"/>
      <p:bldP spid="14" grpId="0" animBg="1"/>
      <p:bldP spid="4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419600" y="2514600"/>
            <a:ext cx="374904" cy="914400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B9E4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76962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3429000"/>
            <a:ext cx="76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7473" y="384217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</a:rPr>
              <a:t>Distance Ratio of the output to the input is 120 / 120 = 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1600200"/>
            <a:ext cx="0" cy="91440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0" y="2514600"/>
            <a:ext cx="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1000" y="3642119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10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2667000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10 mm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(IN)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REAR (OUT)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2526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mm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mm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848600" y="1752600"/>
            <a:ext cx="609600" cy="6096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927" y="1752600"/>
            <a:ext cx="609600" cy="6096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352" y="5090911"/>
            <a:ext cx="7353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Mass ratio of the output to the input is </a:t>
            </a: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50 </a:t>
            </a:r>
            <a:r>
              <a:rPr lang="en-US" sz="3600" dirty="0">
                <a:solidFill>
                  <a:srgbClr val="000000"/>
                </a:solidFill>
              </a:rPr>
              <a:t>/ 50 = </a:t>
            </a:r>
            <a:r>
              <a:rPr lang="en-US" sz="3600" dirty="0" smtClean="0">
                <a:solidFill>
                  <a:srgbClr val="000000"/>
                </a:solidFill>
              </a:rPr>
              <a:t>1</a:t>
            </a:r>
            <a:endParaRPr lang="en-US" sz="36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33400" y="1524000"/>
            <a:ext cx="7848601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2" grpId="0" animBg="1"/>
      <p:bldP spid="20" grpId="0" animBg="1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054096" y="2514600"/>
            <a:ext cx="374904" cy="914400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B9E4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76962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3429000"/>
            <a:ext cx="76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" y="2057400"/>
            <a:ext cx="0" cy="45720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0" y="2514600"/>
            <a:ext cx="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1000" y="3642119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10 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266700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5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2526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160 mm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478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mm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48600" y="1752600"/>
            <a:ext cx="609600" cy="6096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8926" y="1447800"/>
            <a:ext cx="678873" cy="9144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5352" y="5042502"/>
            <a:ext cx="7353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Mass ratio of the output to the input is </a:t>
            </a: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100 </a:t>
            </a:r>
            <a:r>
              <a:rPr lang="en-US" sz="3600" dirty="0">
                <a:solidFill>
                  <a:srgbClr val="000000"/>
                </a:solidFill>
              </a:rPr>
              <a:t>/ 50 =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3842173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</a:rPr>
              <a:t>Distance Ratio of the output to the input is 80 / 160 = 0.50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09600" y="2057400"/>
            <a:ext cx="7772401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19" grpId="0" animBg="1"/>
      <p:bldP spid="20" grpId="0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520696" y="2514600"/>
            <a:ext cx="374904" cy="914400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B9E4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76962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3429000"/>
            <a:ext cx="76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" y="2209800"/>
            <a:ext cx="0" cy="30480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0" y="2514600"/>
            <a:ext cx="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1000" y="3642119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10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266700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~3 </a:t>
            </a:r>
            <a:r>
              <a:rPr lang="en-US" sz="2000" dirty="0">
                <a:solidFill>
                  <a:srgbClr val="000000"/>
                </a:solidFill>
              </a:rPr>
              <a:t>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526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 mm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mm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48600" y="1752600"/>
            <a:ext cx="609600" cy="6096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8926" y="1219200"/>
            <a:ext cx="831273" cy="1143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5352" y="5042502"/>
            <a:ext cx="7353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Mass ratio of the output to the input is </a:t>
            </a: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150 </a:t>
            </a:r>
            <a:r>
              <a:rPr lang="en-US" sz="3600" dirty="0">
                <a:solidFill>
                  <a:srgbClr val="000000"/>
                </a:solidFill>
              </a:rPr>
              <a:t>/ 50 = </a:t>
            </a:r>
            <a:r>
              <a:rPr lang="en-US" sz="3600" dirty="0" smtClean="0">
                <a:solidFill>
                  <a:srgbClr val="000000"/>
                </a:solidFill>
              </a:rPr>
              <a:t>3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3842173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</a:rPr>
              <a:t>Distance Ratio of the output to the input is 60 / 180 = 0.33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09600" y="2209800"/>
            <a:ext cx="7772401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 animBg="1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0020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broad </a:t>
            </a:r>
            <a:r>
              <a:rPr lang="en-US" sz="2800" dirty="0" smtClean="0"/>
              <a:t>strokes</a:t>
            </a:r>
            <a:r>
              <a:rPr lang="en-US" sz="2800" dirty="0"/>
              <a:t>, </a:t>
            </a:r>
            <a:r>
              <a:rPr lang="en-US" sz="2800" b="1" i="1" dirty="0" smtClean="0">
                <a:solidFill>
                  <a:srgbClr val="C00000"/>
                </a:solidFill>
              </a:rPr>
              <a:t>both </a:t>
            </a:r>
            <a:r>
              <a:rPr lang="en-US" sz="2800" b="1" i="1" dirty="0">
                <a:solidFill>
                  <a:srgbClr val="C00000"/>
                </a:solidFill>
              </a:rPr>
              <a:t>considerations are satisfied when the AR is 5:1</a:t>
            </a:r>
            <a:r>
              <a:rPr lang="en-US" sz="2800" dirty="0"/>
              <a:t>, and when the existing </a:t>
            </a:r>
            <a:r>
              <a:rPr lang="en-US" sz="2800" dirty="0" smtClean="0"/>
              <a:t>(i.e. </a:t>
            </a:r>
            <a:r>
              <a:rPr lang="en-US" sz="2800" dirty="0"/>
              <a:t>factory) hammers or replacement hammers are of suitable weight </a:t>
            </a:r>
            <a:r>
              <a:rPr lang="en-US" sz="2800" dirty="0" smtClean="0"/>
              <a:t>(i.e. </a:t>
            </a:r>
            <a:r>
              <a:rPr lang="en-US" sz="2800" dirty="0"/>
              <a:t>not too heavy).</a:t>
            </a:r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dirty="0"/>
              <a:t>This brief overview sums up not only this class, but also the focal point of our practical action rebuilding work.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33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 5:1 Action Ratio to the Rescue!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89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3400" y="1524000"/>
            <a:ext cx="990600" cy="2438400"/>
          </a:xfrm>
          <a:prstGeom prst="ellipse">
            <a:avLst/>
          </a:prstGeom>
          <a:solidFill>
            <a:srgbClr val="FFFFCC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hammer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2700" y="2286000"/>
            <a:ext cx="2171700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Action Ratio = Internal leverages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(inc. friction)</a:t>
            </a: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>
            <a:off x="1447800" y="3352800"/>
            <a:ext cx="1104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46625" y="3352800"/>
            <a:ext cx="340677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43" name="TextBox 1"/>
          <p:cNvSpPr txBox="1">
            <a:spLocks noChangeArrowheads="1"/>
          </p:cNvSpPr>
          <p:nvPr/>
        </p:nvSpPr>
        <p:spPr bwMode="auto">
          <a:xfrm>
            <a:off x="914400" y="533400"/>
            <a:ext cx="6934200" cy="523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The Hammer and Key Leads (key </a:t>
            </a:r>
            <a:r>
              <a:rPr lang="en-US" altLang="en-US" sz="2800" dirty="0" smtClean="0">
                <a:solidFill>
                  <a:srgbClr val="000000"/>
                </a:solidFill>
              </a:rPr>
              <a:t>in balance)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95244" name="TextBox 8"/>
          <p:cNvSpPr txBox="1">
            <a:spLocks noChangeArrowheads="1"/>
          </p:cNvSpPr>
          <p:nvPr/>
        </p:nvSpPr>
        <p:spPr bwMode="auto">
          <a:xfrm>
            <a:off x="747258" y="3976914"/>
            <a:ext cx="776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10 g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2286000"/>
            <a:ext cx="623888" cy="1050925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DW= 50g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01000" y="3440113"/>
            <a:ext cx="0" cy="46037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6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76288" y="2667000"/>
            <a:ext cx="304800" cy="92486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66800" y="3351214"/>
            <a:ext cx="3679825" cy="539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46625" y="3352800"/>
            <a:ext cx="3940175" cy="142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8" name="TextBox 17"/>
          <p:cNvSpPr txBox="1">
            <a:spLocks noChangeArrowheads="1"/>
          </p:cNvSpPr>
          <p:nvPr/>
        </p:nvSpPr>
        <p:spPr bwMode="auto">
          <a:xfrm>
            <a:off x="609600" y="365760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10 g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102475" y="3352800"/>
            <a:ext cx="365125" cy="5476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34400" y="3502025"/>
            <a:ext cx="0" cy="46037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243888" y="2811461"/>
            <a:ext cx="442912" cy="525463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28800" y="1485135"/>
            <a:ext cx="601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Action Ratio = 5:1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Because ratio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of</a:t>
            </a:r>
            <a:r>
              <a:rPr lang="en-US" altLang="en-US" sz="3200" dirty="0" smtClean="0">
                <a:solidFill>
                  <a:srgbClr val="000000"/>
                </a:solidFill>
              </a:rPr>
              <a:t> hammer rise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to</a:t>
            </a:r>
            <a:r>
              <a:rPr lang="en-US" altLang="en-US" sz="3200" dirty="0" smtClean="0">
                <a:solidFill>
                  <a:srgbClr val="000000"/>
                </a:solidFill>
              </a:rPr>
              <a:t> dip = 44 / 8.75= 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" y="1524000"/>
            <a:ext cx="0" cy="1984375"/>
          </a:xfrm>
          <a:prstGeom prst="straightConnector1">
            <a:avLst/>
          </a:prstGeom>
          <a:ln w="57150">
            <a:solidFill>
              <a:srgbClr val="CC33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77200" y="3962400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8.75 mm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0" y="20574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44 mm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1219200" y="533400"/>
            <a:ext cx="6934200" cy="523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</a:rPr>
              <a:t>Depicting the action as one long lever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93800" y="4377898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Mass Ratio = </a:t>
            </a:r>
            <a:r>
              <a:rPr lang="en-US" altLang="en-US" sz="3200" dirty="0">
                <a:solidFill>
                  <a:srgbClr val="000000"/>
                </a:solidFill>
              </a:rPr>
              <a:t>1:5 </a:t>
            </a:r>
            <a:endParaRPr lang="en-US" altLang="en-US" sz="3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Because </a:t>
            </a:r>
            <a:r>
              <a:rPr lang="en-US" altLang="en-US" sz="3200" dirty="0">
                <a:solidFill>
                  <a:srgbClr val="000000"/>
                </a:solidFill>
              </a:rPr>
              <a:t>ratio </a:t>
            </a:r>
            <a:r>
              <a:rPr lang="en-US" altLang="en-US" sz="3200" b="1" i="1" dirty="0">
                <a:solidFill>
                  <a:srgbClr val="FF0000"/>
                </a:solidFill>
              </a:rPr>
              <a:t>of</a:t>
            </a:r>
            <a:r>
              <a:rPr lang="en-US" altLang="en-US" sz="3200" dirty="0">
                <a:solidFill>
                  <a:srgbClr val="000000"/>
                </a:solidFill>
              </a:rPr>
              <a:t> hammer </a:t>
            </a:r>
            <a:r>
              <a:rPr lang="en-US" altLang="en-US" sz="3200" dirty="0" smtClean="0">
                <a:solidFill>
                  <a:srgbClr val="000000"/>
                </a:solidFill>
              </a:rPr>
              <a:t>weight </a:t>
            </a:r>
            <a:r>
              <a:rPr lang="en-US" altLang="en-US" sz="3200" b="1" i="1" dirty="0">
                <a:solidFill>
                  <a:srgbClr val="FF0000"/>
                </a:solidFill>
              </a:rPr>
              <a:t>to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</a:rPr>
              <a:t>DW </a:t>
            </a:r>
            <a:r>
              <a:rPr lang="en-US" altLang="en-US" sz="3200" dirty="0">
                <a:solidFill>
                  <a:srgbClr val="000000"/>
                </a:solidFill>
              </a:rPr>
              <a:t>= </a:t>
            </a:r>
            <a:r>
              <a:rPr lang="en-US" altLang="en-US" sz="3200" dirty="0" smtClean="0">
                <a:solidFill>
                  <a:srgbClr val="000000"/>
                </a:solidFill>
              </a:rPr>
              <a:t>10 </a:t>
            </a:r>
            <a:r>
              <a:rPr lang="en-US" altLang="en-US" sz="3200" dirty="0">
                <a:solidFill>
                  <a:srgbClr val="000000"/>
                </a:solidFill>
              </a:rPr>
              <a:t>/ </a:t>
            </a:r>
            <a:r>
              <a:rPr lang="en-US" altLang="en-US" sz="3200" dirty="0" smtClean="0">
                <a:solidFill>
                  <a:srgbClr val="000000"/>
                </a:solidFill>
              </a:rPr>
              <a:t>50 = 0.20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1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76288" y="2667000"/>
            <a:ext cx="304800" cy="92486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66800" y="3351214"/>
            <a:ext cx="3679825" cy="539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46625" y="3352800"/>
            <a:ext cx="3940175" cy="142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8" name="TextBox 17"/>
          <p:cNvSpPr txBox="1">
            <a:spLocks noChangeArrowheads="1"/>
          </p:cNvSpPr>
          <p:nvPr/>
        </p:nvSpPr>
        <p:spPr bwMode="auto">
          <a:xfrm>
            <a:off x="609600" y="365760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8.3 g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331075" y="3352800"/>
            <a:ext cx="365125" cy="5476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34400" y="3502025"/>
            <a:ext cx="0" cy="46037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243888" y="2811461"/>
            <a:ext cx="442912" cy="525463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81200" y="1734243"/>
            <a:ext cx="601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Action Ratio = </a:t>
            </a:r>
            <a:r>
              <a:rPr lang="en-US" altLang="en-US" sz="3200" dirty="0" smtClean="0">
                <a:solidFill>
                  <a:srgbClr val="000000"/>
                </a:solidFill>
              </a:rPr>
              <a:t>6:1 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Because ratio </a:t>
            </a:r>
            <a:r>
              <a:rPr lang="en-US" altLang="en-US" sz="3200" b="1" i="1" dirty="0">
                <a:solidFill>
                  <a:srgbClr val="FF0000"/>
                </a:solidFill>
              </a:rPr>
              <a:t>of</a:t>
            </a:r>
            <a:r>
              <a:rPr lang="en-US" altLang="en-US" sz="3200" dirty="0">
                <a:solidFill>
                  <a:srgbClr val="000000"/>
                </a:solidFill>
              </a:rPr>
              <a:t> hammer rise </a:t>
            </a:r>
            <a:r>
              <a:rPr lang="en-US" altLang="en-US" sz="3200" b="1" i="1" dirty="0">
                <a:solidFill>
                  <a:srgbClr val="FF0000"/>
                </a:solidFill>
              </a:rPr>
              <a:t>to</a:t>
            </a:r>
            <a:r>
              <a:rPr lang="en-US" altLang="en-US" sz="3200" dirty="0">
                <a:solidFill>
                  <a:srgbClr val="000000"/>
                </a:solidFill>
              </a:rPr>
              <a:t> dip = </a:t>
            </a:r>
            <a:r>
              <a:rPr lang="en-US" altLang="en-US" sz="3200" dirty="0" smtClean="0">
                <a:solidFill>
                  <a:srgbClr val="000000"/>
                </a:solidFill>
              </a:rPr>
              <a:t>53 </a:t>
            </a:r>
            <a:r>
              <a:rPr lang="en-US" altLang="en-US" sz="3200" dirty="0">
                <a:solidFill>
                  <a:srgbClr val="000000"/>
                </a:solidFill>
              </a:rPr>
              <a:t>/ 8.75= </a:t>
            </a:r>
            <a:r>
              <a:rPr lang="en-US" altLang="en-US" sz="3200" dirty="0" smtClean="0">
                <a:solidFill>
                  <a:srgbClr val="000000"/>
                </a:solidFill>
              </a:rPr>
              <a:t>6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" y="1524000"/>
            <a:ext cx="0" cy="1984375"/>
          </a:xfrm>
          <a:prstGeom prst="straightConnector1">
            <a:avLst/>
          </a:prstGeom>
          <a:ln w="57150">
            <a:solidFill>
              <a:srgbClr val="CC33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77200" y="3962400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8.75 mm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0" y="20574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53 mm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1219200" y="533400"/>
            <a:ext cx="6934200" cy="523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</a:rPr>
              <a:t>Depicting the action as one long lever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78744" y="4267200"/>
            <a:ext cx="68651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Mass Ratio </a:t>
            </a:r>
            <a:r>
              <a:rPr lang="en-US" altLang="en-US" sz="3200" dirty="0" smtClean="0">
                <a:solidFill>
                  <a:srgbClr val="000000"/>
                </a:solidFill>
              </a:rPr>
              <a:t>= 1:6 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Because ratio </a:t>
            </a:r>
            <a:r>
              <a:rPr lang="en-US" altLang="en-US" sz="3200" b="1" i="1" dirty="0">
                <a:solidFill>
                  <a:srgbClr val="FF0000"/>
                </a:solidFill>
              </a:rPr>
              <a:t>of</a:t>
            </a:r>
            <a:r>
              <a:rPr lang="en-US" altLang="en-US" sz="3200" dirty="0">
                <a:solidFill>
                  <a:srgbClr val="000000"/>
                </a:solidFill>
              </a:rPr>
              <a:t> hammer weight </a:t>
            </a:r>
            <a:r>
              <a:rPr lang="en-US" altLang="en-US" sz="3200" b="1" i="1" dirty="0">
                <a:solidFill>
                  <a:srgbClr val="FF0000"/>
                </a:solidFill>
              </a:rPr>
              <a:t>to</a:t>
            </a:r>
            <a:r>
              <a:rPr lang="en-US" altLang="en-US" sz="3200" dirty="0">
                <a:solidFill>
                  <a:srgbClr val="000000"/>
                </a:solidFill>
              </a:rPr>
              <a:t> DW = </a:t>
            </a:r>
            <a:r>
              <a:rPr lang="en-US" altLang="en-US" sz="3200" dirty="0" smtClean="0">
                <a:solidFill>
                  <a:srgbClr val="000000"/>
                </a:solidFill>
              </a:rPr>
              <a:t> 8.3 / 50 = 0.17</a:t>
            </a:r>
          </a:p>
        </p:txBody>
      </p:sp>
    </p:spTree>
    <p:extLst>
      <p:ext uri="{BB962C8B-B14F-4D97-AF65-F5344CB8AC3E}">
        <p14:creationId xmlns:p14="http://schemas.microsoft.com/office/powerpoint/2010/main" val="26014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1" grpId="0"/>
      <p:bldP spid="1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76288" y="2667000"/>
            <a:ext cx="304800" cy="924868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66800" y="3351214"/>
            <a:ext cx="3679825" cy="539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46625" y="3352800"/>
            <a:ext cx="3940175" cy="142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8" name="TextBox 17"/>
          <p:cNvSpPr txBox="1">
            <a:spLocks noChangeArrowheads="1"/>
          </p:cNvSpPr>
          <p:nvPr/>
        </p:nvSpPr>
        <p:spPr bwMode="auto">
          <a:xfrm>
            <a:off x="609600" y="365760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7</a:t>
            </a:r>
            <a:r>
              <a:rPr lang="en-US" altLang="en-US" dirty="0" smtClean="0">
                <a:solidFill>
                  <a:srgbClr val="000000"/>
                </a:solidFill>
              </a:rPr>
              <a:t> g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559675" y="3352800"/>
            <a:ext cx="365125" cy="5476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34400" y="3502025"/>
            <a:ext cx="0" cy="46037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243888" y="2811461"/>
            <a:ext cx="442912" cy="525463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28800" y="1734243"/>
            <a:ext cx="609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Action Ratio = </a:t>
            </a:r>
            <a:r>
              <a:rPr lang="en-US" altLang="en-US" sz="3200" dirty="0" smtClean="0">
                <a:solidFill>
                  <a:srgbClr val="000000"/>
                </a:solidFill>
              </a:rPr>
              <a:t>7:1 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Because ratio </a:t>
            </a:r>
            <a:r>
              <a:rPr lang="en-US" altLang="en-US" sz="3200" b="1" i="1" dirty="0">
                <a:solidFill>
                  <a:srgbClr val="FF0000"/>
                </a:solidFill>
              </a:rPr>
              <a:t>of</a:t>
            </a:r>
            <a:r>
              <a:rPr lang="en-US" altLang="en-US" sz="3200" dirty="0">
                <a:solidFill>
                  <a:srgbClr val="000000"/>
                </a:solidFill>
              </a:rPr>
              <a:t> hammer rise </a:t>
            </a:r>
            <a:r>
              <a:rPr lang="en-US" altLang="en-US" sz="3200" b="1" i="1" dirty="0">
                <a:solidFill>
                  <a:srgbClr val="FF0000"/>
                </a:solidFill>
              </a:rPr>
              <a:t>to</a:t>
            </a:r>
            <a:r>
              <a:rPr lang="en-US" altLang="en-US" sz="3200" dirty="0">
                <a:solidFill>
                  <a:srgbClr val="000000"/>
                </a:solidFill>
              </a:rPr>
              <a:t> dip = </a:t>
            </a:r>
            <a:r>
              <a:rPr lang="en-US" altLang="en-US" sz="3200" dirty="0" smtClean="0">
                <a:solidFill>
                  <a:srgbClr val="000000"/>
                </a:solidFill>
              </a:rPr>
              <a:t>61 </a:t>
            </a:r>
            <a:r>
              <a:rPr lang="en-US" altLang="en-US" sz="3200" dirty="0">
                <a:solidFill>
                  <a:srgbClr val="000000"/>
                </a:solidFill>
              </a:rPr>
              <a:t>/ 8.75= </a:t>
            </a:r>
            <a:r>
              <a:rPr lang="en-US" altLang="en-US" sz="3200" dirty="0" smtClean="0">
                <a:solidFill>
                  <a:srgbClr val="000000"/>
                </a:solidFill>
              </a:rPr>
              <a:t>7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" y="1524000"/>
            <a:ext cx="0" cy="1984375"/>
          </a:xfrm>
          <a:prstGeom prst="straightConnector1">
            <a:avLst/>
          </a:prstGeom>
          <a:ln w="57150">
            <a:solidFill>
              <a:srgbClr val="CC33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77200" y="3962400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8.75 mm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0" y="20574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61 mm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066800" y="685800"/>
            <a:ext cx="6934200" cy="523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</a:rPr>
              <a:t>Depicting the action as one long lever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95400" y="3942497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Mass Ratio = </a:t>
            </a:r>
            <a:r>
              <a:rPr lang="en-US" altLang="en-US" sz="3200" dirty="0" smtClean="0">
                <a:solidFill>
                  <a:srgbClr val="000000"/>
                </a:solidFill>
              </a:rPr>
              <a:t>1:7 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Because ratio </a:t>
            </a:r>
            <a:r>
              <a:rPr lang="en-US" altLang="en-US" sz="3200" b="1" i="1" dirty="0">
                <a:solidFill>
                  <a:srgbClr val="FF0000"/>
                </a:solidFill>
              </a:rPr>
              <a:t>of</a:t>
            </a:r>
            <a:r>
              <a:rPr lang="en-US" altLang="en-US" sz="3200" dirty="0">
                <a:solidFill>
                  <a:srgbClr val="000000"/>
                </a:solidFill>
              </a:rPr>
              <a:t> hammer weight </a:t>
            </a:r>
            <a:r>
              <a:rPr lang="en-US" altLang="en-US" sz="3200" b="1" i="1" dirty="0">
                <a:solidFill>
                  <a:srgbClr val="FF0000"/>
                </a:solidFill>
              </a:rPr>
              <a:t>to</a:t>
            </a:r>
            <a:r>
              <a:rPr lang="en-US" altLang="en-US" sz="3200" dirty="0">
                <a:solidFill>
                  <a:srgbClr val="000000"/>
                </a:solidFill>
              </a:rPr>
              <a:t> DW =  7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>
                <a:solidFill>
                  <a:srgbClr val="000000"/>
                </a:solidFill>
              </a:rPr>
              <a:t>/ 50 = </a:t>
            </a:r>
            <a:r>
              <a:rPr lang="en-US" altLang="en-US" sz="3200" dirty="0" smtClean="0">
                <a:solidFill>
                  <a:srgbClr val="000000"/>
                </a:solidFill>
              </a:rPr>
              <a:t>0.14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1" grpId="0"/>
      <p:bldP spid="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169314"/>
            <a:ext cx="7467600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dirty="0" smtClean="0"/>
              <a:t>AR     MR     Dip     Ham Rise     Ham Weight</a:t>
            </a:r>
          </a:p>
          <a:p>
            <a:r>
              <a:rPr lang="en-US" sz="2800" dirty="0" smtClean="0"/>
              <a:t>5:1      1:5      8.75	       44	            10.0</a:t>
            </a:r>
          </a:p>
          <a:p>
            <a:endParaRPr lang="en-US" sz="2800" dirty="0" smtClean="0"/>
          </a:p>
          <a:p>
            <a:r>
              <a:rPr lang="en-US" sz="2800" dirty="0" smtClean="0"/>
              <a:t>6:1      1:6	    “            53 	              8.3</a:t>
            </a:r>
          </a:p>
          <a:p>
            <a:endParaRPr lang="en-US" sz="2800" dirty="0" smtClean="0"/>
          </a:p>
          <a:p>
            <a:r>
              <a:rPr lang="en-US" sz="2800" dirty="0" smtClean="0"/>
              <a:t>7:1      1:7         “            61                      7.0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47800" y="1905000"/>
            <a:ext cx="5105400" cy="1600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4267200"/>
            <a:ext cx="74676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Notice that the high AR of 7 </a:t>
            </a:r>
            <a:r>
              <a:rPr lang="en-US" sz="2400" i="1" dirty="0" smtClean="0"/>
              <a:t>canno</a:t>
            </a:r>
            <a:r>
              <a:rPr lang="en-US" sz="2400" dirty="0" smtClean="0"/>
              <a:t>t support the 10 g hammer but</a:t>
            </a:r>
            <a:r>
              <a:rPr lang="en-US" sz="2400" i="1" dirty="0" smtClean="0"/>
              <a:t> can </a:t>
            </a:r>
            <a:r>
              <a:rPr lang="en-US" sz="2400" dirty="0" smtClean="0"/>
              <a:t>support the lighter 7 g hammer. </a:t>
            </a:r>
            <a:r>
              <a:rPr lang="en-US" sz="2400" dirty="0"/>
              <a:t>T</a:t>
            </a:r>
            <a:r>
              <a:rPr lang="en-US" sz="2400" dirty="0" smtClean="0"/>
              <a:t>he lower AR of 5 </a:t>
            </a:r>
            <a:r>
              <a:rPr lang="en-US" sz="2400" i="1" dirty="0" smtClean="0"/>
              <a:t>can</a:t>
            </a:r>
            <a:r>
              <a:rPr lang="en-US" sz="2400" dirty="0" smtClean="0"/>
              <a:t> support the 10 g hammer.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95400" y="1905000"/>
            <a:ext cx="5029200" cy="228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47800" y="3619500"/>
            <a:ext cx="5181600" cy="1143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dirty="0" smtClean="0"/>
              <a:t>Bottom 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696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As </a:t>
            </a:r>
            <a:r>
              <a:rPr lang="en-US" sz="2800" dirty="0" smtClean="0">
                <a:solidFill>
                  <a:srgbClr val="000000"/>
                </a:solidFill>
              </a:rPr>
              <a:t>the Action </a:t>
            </a:r>
            <a:r>
              <a:rPr lang="en-US" sz="2800" dirty="0">
                <a:solidFill>
                  <a:srgbClr val="000000"/>
                </a:solidFill>
              </a:rPr>
              <a:t>Ratio increased from 5:1 to 7:1 the hammer travel increased from 44 mm to 61 mm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C00000"/>
                </a:solidFill>
              </a:rPr>
              <a:t>Conclusion: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C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C00000"/>
                </a:solidFill>
              </a:rPr>
              <a:t> higher </a:t>
            </a:r>
            <a:r>
              <a:rPr lang="en-US" sz="2800" b="1" i="1" dirty="0">
                <a:solidFill>
                  <a:srgbClr val="C00000"/>
                </a:solidFill>
              </a:rPr>
              <a:t>action ratios = more hammer travel for a given </a:t>
            </a:r>
            <a:r>
              <a:rPr lang="en-US" sz="2800" b="1" i="1" dirty="0" smtClean="0">
                <a:solidFill>
                  <a:srgbClr val="C00000"/>
                </a:solidFill>
              </a:rPr>
              <a:t>dip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C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C00000"/>
                </a:solidFill>
              </a:rPr>
              <a:t>lower action ratios = less hammer travel for a given dip</a:t>
            </a:r>
            <a:endParaRPr lang="en-US" sz="2800" b="1" i="1" dirty="0">
              <a:solidFill>
                <a:srgbClr val="C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dirty="0" smtClean="0"/>
              <a:t>Bottom 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54076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As Mass Ratio decreased from 1:5 to 1:7 the balancing hammer decreased from 10 g to 7 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C00000"/>
                </a:solidFill>
              </a:rPr>
              <a:t>Conclusion: 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C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C00000"/>
                </a:solidFill>
              </a:rPr>
              <a:t> lower </a:t>
            </a:r>
            <a:r>
              <a:rPr lang="en-US" sz="2800" b="1" i="1" dirty="0">
                <a:solidFill>
                  <a:srgbClr val="C00000"/>
                </a:solidFill>
              </a:rPr>
              <a:t>mass </a:t>
            </a:r>
            <a:r>
              <a:rPr lang="en-US" sz="2800" b="1" i="1" dirty="0" smtClean="0">
                <a:solidFill>
                  <a:srgbClr val="C00000"/>
                </a:solidFill>
              </a:rPr>
              <a:t>ratios (e.g. 5</a:t>
            </a:r>
            <a:r>
              <a:rPr lang="en-US" sz="2800" b="1" i="1" dirty="0">
                <a:solidFill>
                  <a:srgbClr val="C00000"/>
                </a:solidFill>
              </a:rPr>
              <a:t>) </a:t>
            </a:r>
            <a:r>
              <a:rPr lang="en-US" sz="2800" b="1" i="1" dirty="0" smtClean="0">
                <a:solidFill>
                  <a:srgbClr val="C00000"/>
                </a:solidFill>
              </a:rPr>
              <a:t>can handle heavier </a:t>
            </a:r>
            <a:r>
              <a:rPr lang="en-US" sz="2800" b="1" i="1" dirty="0">
                <a:solidFill>
                  <a:srgbClr val="C00000"/>
                </a:solidFill>
              </a:rPr>
              <a:t>hammers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C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C00000"/>
                </a:solidFill>
              </a:rPr>
              <a:t>higher mass ratios (e.g. 5.7) require  </a:t>
            </a:r>
            <a:r>
              <a:rPr lang="en-US" sz="2800" b="1" i="1" dirty="0">
                <a:solidFill>
                  <a:srgbClr val="C00000"/>
                </a:solidFill>
              </a:rPr>
              <a:t>lighter </a:t>
            </a:r>
            <a:r>
              <a:rPr lang="en-US" sz="2800" b="1" i="1" dirty="0" smtClean="0">
                <a:solidFill>
                  <a:srgbClr val="C00000"/>
                </a:solidFill>
              </a:rPr>
              <a:t>hammers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562320"/>
            <a:ext cx="7772400" cy="12369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pic>
        <p:nvPicPr>
          <p:cNvPr id="3" name="Igrec%20Action%20%20Drw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240" y="285840"/>
            <a:ext cx="12287160" cy="6286319"/>
          </a:xfrm>
          <a:prstGeom prst="rect">
            <a:avLst/>
          </a:prstGeom>
          <a:noFill/>
          <a:ln w="19050">
            <a:solidFill>
              <a:srgbClr val="3333CC"/>
            </a:solidFill>
            <a:prstDash val="solid"/>
            <a:miter/>
          </a:ln>
        </p:spPr>
      </p:pic>
      <p:sp>
        <p:nvSpPr>
          <p:cNvPr id="4" name="Freeform 3"/>
          <p:cNvSpPr/>
          <p:nvPr/>
        </p:nvSpPr>
        <p:spPr>
          <a:xfrm>
            <a:off x="5410079" y="990719"/>
            <a:ext cx="5334120" cy="152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172200" y="3276720"/>
            <a:ext cx="1905120" cy="304560"/>
          </a:xfrm>
          <a:custGeom>
            <a:avLst>
              <a:gd name="f0" fmla="val -16758"/>
              <a:gd name="f1" fmla="val 225"/>
              <a:gd name="f2" fmla="val 8550"/>
              <a:gd name="f3" fmla="val -864"/>
              <a:gd name="f4" fmla="val 8100"/>
              <a:gd name="f5" fmla="val -17892"/>
              <a:gd name="f6" fmla="val 225"/>
              <a:gd name="f7" fmla="val -17892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Right Angle Here</a:t>
            </a:r>
          </a:p>
        </p:txBody>
      </p:sp>
      <p:sp>
        <p:nvSpPr>
          <p:cNvPr id="6" name="Freeform 5"/>
          <p:cNvSpPr/>
          <p:nvPr/>
        </p:nvSpPr>
        <p:spPr>
          <a:xfrm>
            <a:off x="6705720" y="5152092"/>
            <a:ext cx="5333400" cy="228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16" h="635" fill="none">
                <a:moveTo>
                  <a:pt x="0" y="635"/>
                </a:moveTo>
                <a:lnTo>
                  <a:pt x="14816" y="0"/>
                </a:lnTo>
              </a:path>
            </a:pathLst>
          </a:cu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90759" y="5381051"/>
            <a:ext cx="2437920" cy="15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73" h="424" fill="none">
                <a:moveTo>
                  <a:pt x="6773" y="0"/>
                </a:moveTo>
                <a:lnTo>
                  <a:pt x="0" y="424"/>
                </a:lnTo>
              </a:path>
            </a:pathLst>
          </a:cu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92480" y="4199040"/>
            <a:ext cx="75960" cy="1371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2" h="3810" fill="none">
                <a:moveTo>
                  <a:pt x="0" y="0"/>
                </a:moveTo>
                <a:lnTo>
                  <a:pt x="212" y="381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43199" y="4190759"/>
            <a:ext cx="1371240" cy="75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10" h="211" fill="none">
                <a:moveTo>
                  <a:pt x="0" y="211"/>
                </a:moveTo>
                <a:lnTo>
                  <a:pt x="3810" y="0"/>
                </a:lnTo>
              </a:path>
            </a:pathLst>
          </a:cu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732040" y="3417840"/>
            <a:ext cx="1904760" cy="837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92" h="2328" fill="none">
                <a:moveTo>
                  <a:pt x="0" y="2328"/>
                </a:moveTo>
                <a:lnTo>
                  <a:pt x="5292" y="0"/>
                </a:lnTo>
              </a:path>
            </a:pathLst>
          </a:cu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93800" y="2699280"/>
            <a:ext cx="388080" cy="131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9" h="367" fill="none">
                <a:moveTo>
                  <a:pt x="1079" y="0"/>
                </a:moveTo>
                <a:lnTo>
                  <a:pt x="0" y="367"/>
                </a:lnTo>
              </a:path>
            </a:pathLst>
          </a:cu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92240" y="2666880"/>
            <a:ext cx="2742840" cy="9140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20" h="2540" fill="none">
                <a:moveTo>
                  <a:pt x="7620" y="0"/>
                </a:moveTo>
                <a:lnTo>
                  <a:pt x="0" y="2540"/>
                </a:lnTo>
              </a:path>
            </a:pathLst>
          </a:cu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84440" y="2817719"/>
            <a:ext cx="569520" cy="1352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3" h="3757" fill="none">
                <a:moveTo>
                  <a:pt x="1583" y="3757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32160" y="2366640"/>
            <a:ext cx="560880" cy="1590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59" h="4418" fill="none">
                <a:moveTo>
                  <a:pt x="1559" y="441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43600" y="4169879"/>
            <a:ext cx="2438400" cy="935641"/>
          </a:xfrm>
          <a:custGeom>
            <a:avLst>
              <a:gd name="f0" fmla="val -16074"/>
              <a:gd name="f1" fmla="val -25830"/>
              <a:gd name="f2" fmla="val 11403"/>
              <a:gd name="f3" fmla="val -864"/>
              <a:gd name="f4" fmla="val 3240"/>
              <a:gd name="f5" fmla="val -13572"/>
              <a:gd name="f6" fmla="val -25830"/>
              <a:gd name="f7" fmla="val -13572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Red Arrows are Lines of Action (aka Lines of Force Vectors)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914400" y="2612880"/>
            <a:ext cx="6858000" cy="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811538" sp="100000"/>
            </a:custDash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685800"/>
            <a:ext cx="47244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Measurements for the MAR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62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562320"/>
            <a:ext cx="7772400" cy="12369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pic>
        <p:nvPicPr>
          <p:cNvPr id="3" name="Igrec%20Action%20%20Drw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240" y="285840"/>
            <a:ext cx="12287160" cy="6286319"/>
          </a:xfrm>
          <a:prstGeom prst="rect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</p:pic>
      <p:sp>
        <p:nvSpPr>
          <p:cNvPr id="4" name="Freeform 3"/>
          <p:cNvSpPr/>
          <p:nvPr/>
        </p:nvSpPr>
        <p:spPr>
          <a:xfrm>
            <a:off x="5410079" y="990719"/>
            <a:ext cx="5334120" cy="152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305920" y="4800600"/>
            <a:ext cx="457200" cy="378000"/>
          </a:xfrm>
          <a:custGeom>
            <a:avLst>
              <a:gd name="f0" fmla="val -12900"/>
              <a:gd name="f1" fmla="val -100013"/>
              <a:gd name="f2" fmla="val 28134"/>
              <a:gd name="f3" fmla="val -3600"/>
              <a:gd name="f4" fmla="val 6534"/>
              <a:gd name="f5" fmla="val 15450"/>
              <a:gd name="f6" fmla="val -100013"/>
              <a:gd name="f7" fmla="val 1545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KI</a:t>
            </a:r>
          </a:p>
        </p:txBody>
      </p:sp>
      <p:sp>
        <p:nvSpPr>
          <p:cNvPr id="6" name="Freeform 5"/>
          <p:cNvSpPr/>
          <p:nvPr/>
        </p:nvSpPr>
        <p:spPr>
          <a:xfrm>
            <a:off x="5715000" y="4876920"/>
            <a:ext cx="609480" cy="377640"/>
          </a:xfrm>
          <a:custGeom>
            <a:avLst>
              <a:gd name="f0" fmla="val -12263"/>
              <a:gd name="f1" fmla="val -34669"/>
              <a:gd name="f2" fmla="val 34397"/>
              <a:gd name="f3" fmla="val -2700"/>
              <a:gd name="f4" fmla="val 6534"/>
              <a:gd name="f5" fmla="val 62888"/>
              <a:gd name="f6" fmla="val -34669"/>
              <a:gd name="f7" fmla="val 62888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KO</a:t>
            </a:r>
          </a:p>
        </p:txBody>
      </p:sp>
      <p:sp>
        <p:nvSpPr>
          <p:cNvPr id="7" name="Freeform 6"/>
          <p:cNvSpPr/>
          <p:nvPr/>
        </p:nvSpPr>
        <p:spPr>
          <a:xfrm>
            <a:off x="2590919" y="5029200"/>
            <a:ext cx="533160" cy="304920"/>
          </a:xfrm>
          <a:custGeom>
            <a:avLst>
              <a:gd name="f0" fmla="val 30664"/>
              <a:gd name="f1" fmla="val -129375"/>
              <a:gd name="f2" fmla="val -58163"/>
              <a:gd name="f3" fmla="val 24686"/>
              <a:gd name="f4" fmla="val 8100"/>
              <a:gd name="f5" fmla="val 226157"/>
              <a:gd name="f6" fmla="val -129375"/>
              <a:gd name="f7" fmla="val 226157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WI</a:t>
            </a:r>
          </a:p>
        </p:txBody>
      </p:sp>
      <p:sp>
        <p:nvSpPr>
          <p:cNvPr id="8" name="Freeform 7"/>
          <p:cNvSpPr/>
          <p:nvPr/>
        </p:nvSpPr>
        <p:spPr>
          <a:xfrm>
            <a:off x="5410079" y="3657600"/>
            <a:ext cx="533520" cy="304920"/>
          </a:xfrm>
          <a:custGeom>
            <a:avLst>
              <a:gd name="f0" fmla="val -55929"/>
              <a:gd name="f1" fmla="val -26775"/>
              <a:gd name="f2" fmla="val 3375"/>
              <a:gd name="f3" fmla="val -3086"/>
              <a:gd name="f4" fmla="val 8100"/>
              <a:gd name="f5" fmla="val -33043"/>
              <a:gd name="f6" fmla="val -26775"/>
              <a:gd name="f7" fmla="val -33043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WO</a:t>
            </a:r>
          </a:p>
        </p:txBody>
      </p:sp>
      <p:sp>
        <p:nvSpPr>
          <p:cNvPr id="9" name="Freeform 8"/>
          <p:cNvSpPr/>
          <p:nvPr/>
        </p:nvSpPr>
        <p:spPr>
          <a:xfrm>
            <a:off x="5410079" y="2819520"/>
            <a:ext cx="457200" cy="304560"/>
          </a:xfrm>
          <a:custGeom>
            <a:avLst>
              <a:gd name="f0" fmla="val -40275"/>
              <a:gd name="f1" fmla="val 27225"/>
              <a:gd name="f2" fmla="val -1688"/>
              <a:gd name="f3" fmla="val -3600"/>
              <a:gd name="f4" fmla="val 8100"/>
              <a:gd name="f5" fmla="val 130650"/>
              <a:gd name="f6" fmla="val 27225"/>
              <a:gd name="f7" fmla="val 13065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SI</a:t>
            </a:r>
          </a:p>
        </p:txBody>
      </p:sp>
      <p:sp>
        <p:nvSpPr>
          <p:cNvPr id="10" name="Freeform 9"/>
          <p:cNvSpPr/>
          <p:nvPr/>
        </p:nvSpPr>
        <p:spPr>
          <a:xfrm>
            <a:off x="3733920" y="2286000"/>
            <a:ext cx="457200" cy="304920"/>
          </a:xfrm>
          <a:custGeom>
            <a:avLst>
              <a:gd name="f0" fmla="val -13275"/>
              <a:gd name="f1" fmla="val 27225"/>
              <a:gd name="f2" fmla="val 54000"/>
              <a:gd name="f3" fmla="val -3600"/>
              <a:gd name="f4" fmla="val 8100"/>
              <a:gd name="f5" fmla="val 29850"/>
              <a:gd name="f6" fmla="val 27225"/>
              <a:gd name="f7" fmla="val 2985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SO</a:t>
            </a:r>
          </a:p>
        </p:txBody>
      </p:sp>
      <p:sp>
        <p:nvSpPr>
          <p:cNvPr id="11" name="Straight Connector 10"/>
          <p:cNvSpPr/>
          <p:nvPr/>
        </p:nvSpPr>
        <p:spPr>
          <a:xfrm flipV="1">
            <a:off x="6705720" y="5181120"/>
            <a:ext cx="5333760" cy="2286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4190759" y="5410079"/>
            <a:ext cx="2438281" cy="15264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4092480" y="4199040"/>
            <a:ext cx="76320" cy="1371600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V="1">
            <a:off x="2743199" y="4190759"/>
            <a:ext cx="1371601" cy="7596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V="1">
            <a:off x="2732040" y="3417840"/>
            <a:ext cx="1905120" cy="83808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H="1">
            <a:off x="4393800" y="2699280"/>
            <a:ext cx="388440" cy="132119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H="1">
            <a:off x="1992240" y="2666880"/>
            <a:ext cx="2743200" cy="914399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H="1" flipV="1">
            <a:off x="4384440" y="2817719"/>
            <a:ext cx="569880" cy="1352521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 flipH="1" flipV="1">
            <a:off x="1532160" y="2366640"/>
            <a:ext cx="561239" cy="1590480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398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562320"/>
            <a:ext cx="7772400" cy="123695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n-US" dirty="0" smtClean="0"/>
              <a:t>Schematic view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8305920" y="4800600"/>
            <a:ext cx="457200" cy="378000"/>
          </a:xfrm>
          <a:custGeom>
            <a:avLst>
              <a:gd name="f0" fmla="val -12900"/>
              <a:gd name="f1" fmla="val -100013"/>
              <a:gd name="f2" fmla="val 28134"/>
              <a:gd name="f3" fmla="val -3600"/>
              <a:gd name="f4" fmla="val 6534"/>
              <a:gd name="f5" fmla="val 15450"/>
              <a:gd name="f6" fmla="val -100013"/>
              <a:gd name="f7" fmla="val 1545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tx1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KI</a:t>
            </a:r>
          </a:p>
        </p:txBody>
      </p:sp>
      <p:sp>
        <p:nvSpPr>
          <p:cNvPr id="6" name="Freeform 5"/>
          <p:cNvSpPr/>
          <p:nvPr/>
        </p:nvSpPr>
        <p:spPr>
          <a:xfrm>
            <a:off x="5715000" y="4876920"/>
            <a:ext cx="609480" cy="377640"/>
          </a:xfrm>
          <a:custGeom>
            <a:avLst>
              <a:gd name="f0" fmla="val -12263"/>
              <a:gd name="f1" fmla="val -34669"/>
              <a:gd name="f2" fmla="val 34397"/>
              <a:gd name="f3" fmla="val -2700"/>
              <a:gd name="f4" fmla="val 6534"/>
              <a:gd name="f5" fmla="val 62888"/>
              <a:gd name="f6" fmla="val -34669"/>
              <a:gd name="f7" fmla="val 62888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chemeClr val="tx1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KO</a:t>
            </a:r>
          </a:p>
        </p:txBody>
      </p:sp>
      <p:sp>
        <p:nvSpPr>
          <p:cNvPr id="7" name="Freeform 6"/>
          <p:cNvSpPr/>
          <p:nvPr/>
        </p:nvSpPr>
        <p:spPr>
          <a:xfrm>
            <a:off x="2590919" y="5029200"/>
            <a:ext cx="533160" cy="304920"/>
          </a:xfrm>
          <a:custGeom>
            <a:avLst>
              <a:gd name="f0" fmla="val 30664"/>
              <a:gd name="f1" fmla="val -129375"/>
              <a:gd name="f2" fmla="val -58163"/>
              <a:gd name="f3" fmla="val 24686"/>
              <a:gd name="f4" fmla="val 8100"/>
              <a:gd name="f5" fmla="val 226157"/>
              <a:gd name="f6" fmla="val -129375"/>
              <a:gd name="f7" fmla="val 226157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tx1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WI</a:t>
            </a:r>
          </a:p>
        </p:txBody>
      </p:sp>
      <p:sp>
        <p:nvSpPr>
          <p:cNvPr id="8" name="Freeform 7"/>
          <p:cNvSpPr/>
          <p:nvPr/>
        </p:nvSpPr>
        <p:spPr>
          <a:xfrm>
            <a:off x="5410079" y="3657600"/>
            <a:ext cx="533520" cy="304920"/>
          </a:xfrm>
          <a:custGeom>
            <a:avLst>
              <a:gd name="f0" fmla="val -55929"/>
              <a:gd name="f1" fmla="val -26775"/>
              <a:gd name="f2" fmla="val 3375"/>
              <a:gd name="f3" fmla="val -3086"/>
              <a:gd name="f4" fmla="val 8100"/>
              <a:gd name="f5" fmla="val -33043"/>
              <a:gd name="f6" fmla="val -26775"/>
              <a:gd name="f7" fmla="val -33043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chemeClr val="tx1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WO</a:t>
            </a:r>
          </a:p>
        </p:txBody>
      </p:sp>
      <p:sp>
        <p:nvSpPr>
          <p:cNvPr id="9" name="Freeform 8"/>
          <p:cNvSpPr/>
          <p:nvPr/>
        </p:nvSpPr>
        <p:spPr>
          <a:xfrm>
            <a:off x="5410079" y="2819520"/>
            <a:ext cx="457200" cy="304560"/>
          </a:xfrm>
          <a:custGeom>
            <a:avLst>
              <a:gd name="f0" fmla="val -40275"/>
              <a:gd name="f1" fmla="val 27225"/>
              <a:gd name="f2" fmla="val -1688"/>
              <a:gd name="f3" fmla="val -3600"/>
              <a:gd name="f4" fmla="val 8100"/>
              <a:gd name="f5" fmla="val 130650"/>
              <a:gd name="f6" fmla="val 27225"/>
              <a:gd name="f7" fmla="val 13065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tx1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SI</a:t>
            </a:r>
          </a:p>
        </p:txBody>
      </p:sp>
      <p:sp>
        <p:nvSpPr>
          <p:cNvPr id="10" name="Freeform 9"/>
          <p:cNvSpPr/>
          <p:nvPr/>
        </p:nvSpPr>
        <p:spPr>
          <a:xfrm>
            <a:off x="3733920" y="2286000"/>
            <a:ext cx="457200" cy="304920"/>
          </a:xfrm>
          <a:custGeom>
            <a:avLst>
              <a:gd name="f0" fmla="val -13275"/>
              <a:gd name="f1" fmla="val 27225"/>
              <a:gd name="f2" fmla="val 54000"/>
              <a:gd name="f3" fmla="val -3600"/>
              <a:gd name="f4" fmla="val 8100"/>
              <a:gd name="f5" fmla="val 29850"/>
              <a:gd name="f6" fmla="val 27225"/>
              <a:gd name="f7" fmla="val 2985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</a:pathLst>
          </a:custGeom>
          <a:solidFill>
            <a:srgbClr val="FFCC99"/>
          </a:solidFill>
          <a:ln w="9360">
            <a:solidFill>
              <a:schemeClr val="tx1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SO</a:t>
            </a:r>
          </a:p>
        </p:txBody>
      </p:sp>
      <p:sp>
        <p:nvSpPr>
          <p:cNvPr id="11" name="Straight Connector 10"/>
          <p:cNvSpPr/>
          <p:nvPr/>
        </p:nvSpPr>
        <p:spPr>
          <a:xfrm flipV="1">
            <a:off x="6705720" y="5181120"/>
            <a:ext cx="5333760" cy="2286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4190759" y="5410079"/>
            <a:ext cx="2438281" cy="15264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4092480" y="4199040"/>
            <a:ext cx="76320" cy="1371600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V="1">
            <a:off x="2743199" y="4190759"/>
            <a:ext cx="1371601" cy="7596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V="1">
            <a:off x="2732040" y="3417840"/>
            <a:ext cx="1905120" cy="83808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H="1">
            <a:off x="4393800" y="2699280"/>
            <a:ext cx="388440" cy="132119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H="1">
            <a:off x="1992240" y="2666880"/>
            <a:ext cx="2743200" cy="914399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H="1" flipV="1">
            <a:off x="4384440" y="2817718"/>
            <a:ext cx="252720" cy="600121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 flipH="1" flipV="1">
            <a:off x="1532160" y="2366640"/>
            <a:ext cx="460080" cy="1290960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477119" y="5410079"/>
            <a:ext cx="380880" cy="9144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443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Basic Blocks of Analysis and Decisions</a:t>
            </a:r>
            <a:endParaRPr lang="en-US" sz="2800" dirty="0"/>
          </a:p>
        </p:txBody>
      </p:sp>
      <p:sp>
        <p:nvSpPr>
          <p:cNvPr id="3" name="Flowchart: Process 2"/>
          <p:cNvSpPr/>
          <p:nvPr/>
        </p:nvSpPr>
        <p:spPr>
          <a:xfrm>
            <a:off x="990600" y="1368552"/>
            <a:ext cx="5638800" cy="612648"/>
          </a:xfrm>
          <a:prstGeom prst="flowChart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Measure for the Standard Action Ratio (AR)</a:t>
            </a:r>
            <a:endParaRPr lang="en-US" sz="2400" dirty="0"/>
          </a:p>
        </p:txBody>
      </p:sp>
      <p:sp>
        <p:nvSpPr>
          <p:cNvPr id="4" name="Flowchart: Process 3"/>
          <p:cNvSpPr/>
          <p:nvPr/>
        </p:nvSpPr>
        <p:spPr>
          <a:xfrm>
            <a:off x="1039792" y="3505200"/>
            <a:ext cx="5589608" cy="61264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Measure for the Mass Action Ratio (AR)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077410" y="4495800"/>
            <a:ext cx="5551990" cy="7620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Calculate for Max_Allowable Strikeweight (SW)</a:t>
            </a:r>
            <a:endParaRPr lang="en-US" sz="2400" dirty="0"/>
          </a:p>
        </p:txBody>
      </p:sp>
      <p:sp>
        <p:nvSpPr>
          <p:cNvPr id="7" name="Flowchart: Process 6"/>
          <p:cNvSpPr/>
          <p:nvPr/>
        </p:nvSpPr>
        <p:spPr>
          <a:xfrm>
            <a:off x="990600" y="2514600"/>
            <a:ext cx="5638800" cy="612648"/>
          </a:xfrm>
          <a:prstGeom prst="flowChartProces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Adjust  AR to ~5:1 ratio per Spreadsheet</a:t>
            </a:r>
          </a:p>
        </p:txBody>
      </p:sp>
    </p:spTree>
    <p:extLst>
      <p:ext uri="{BB962C8B-B14F-4D97-AF65-F5344CB8AC3E}">
        <p14:creationId xmlns:p14="http://schemas.microsoft.com/office/powerpoint/2010/main" val="14839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 flipV="1">
            <a:off x="6705720" y="5181120"/>
            <a:ext cx="5333760" cy="2286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 flipH="1">
            <a:off x="4190759" y="5410079"/>
            <a:ext cx="2438281" cy="15264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4092480" y="4199040"/>
            <a:ext cx="76320" cy="1371600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V="1">
            <a:off x="2743199" y="4190759"/>
            <a:ext cx="1371601" cy="7596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2732040" y="3417840"/>
            <a:ext cx="1905120" cy="83808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H="1">
            <a:off x="4393800" y="2699280"/>
            <a:ext cx="388440" cy="132119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H="1">
            <a:off x="1992240" y="2666880"/>
            <a:ext cx="2743200" cy="914399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 flipH="1" flipV="1">
            <a:off x="4380120" y="2815919"/>
            <a:ext cx="276840" cy="606601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 flipV="1">
            <a:off x="1831680" y="3197880"/>
            <a:ext cx="136439" cy="379080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66680" y="762120"/>
            <a:ext cx="662940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A50021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Schematic View of the Mass Action Ratio MAR Lever Arms</a:t>
            </a:r>
          </a:p>
        </p:txBody>
      </p:sp>
      <p:sp>
        <p:nvSpPr>
          <p:cNvPr id="12" name="Straight Connector 11"/>
          <p:cNvSpPr/>
          <p:nvPr/>
        </p:nvSpPr>
        <p:spPr>
          <a:xfrm flipV="1">
            <a:off x="2743199" y="2742840"/>
            <a:ext cx="1981081" cy="1523880"/>
          </a:xfrm>
          <a:prstGeom prst="line">
            <a:avLst/>
          </a:prstGeom>
          <a:noFill/>
          <a:ln w="9360">
            <a:solidFill>
              <a:srgbClr val="00CC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477119" y="5410079"/>
            <a:ext cx="380880" cy="9144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563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 flipV="1">
            <a:off x="6705720" y="5181120"/>
            <a:ext cx="5333760" cy="2286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 flipH="1">
            <a:off x="4191120" y="5410079"/>
            <a:ext cx="2590560" cy="15264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092480" y="4199040"/>
            <a:ext cx="75960" cy="1371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2" h="3810" fill="none">
                <a:moveTo>
                  <a:pt x="0" y="0"/>
                </a:moveTo>
                <a:lnTo>
                  <a:pt x="212" y="3810"/>
                </a:lnTo>
              </a:path>
            </a:pathLst>
          </a:custGeom>
          <a:noFill/>
          <a:ln w="1260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V="1">
            <a:off x="2743199" y="4190759"/>
            <a:ext cx="1371601" cy="7596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2732040" y="3417840"/>
            <a:ext cx="1905120" cy="83808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H="1">
            <a:off x="4393800" y="2699280"/>
            <a:ext cx="388440" cy="132119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H="1">
            <a:off x="1992240" y="2666880"/>
            <a:ext cx="2743200" cy="914399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381920" y="2815919"/>
            <a:ext cx="276480" cy="606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9" h="1685" fill="none">
                <a:moveTo>
                  <a:pt x="769" y="1685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68160" y="2515680"/>
            <a:ext cx="159120" cy="37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" h="1043" fill="none">
                <a:moveTo>
                  <a:pt x="443" y="1043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657600" y="3731520"/>
            <a:ext cx="13715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</a:t>
            </a:r>
            <a:r>
              <a:rPr lang="en-US" sz="14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O = 93</a:t>
            </a:r>
            <a:r>
              <a:rPr lang="en-US" sz="14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mm</a:t>
            </a:r>
            <a:endParaRPr lang="en-US" sz="1400" b="1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495680" y="2971800"/>
            <a:ext cx="33530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endParaRPr lang="en-US" sz="1400" b="1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05120" y="2895600"/>
            <a:ext cx="1295280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SO = 130</a:t>
            </a:r>
            <a:endParaRPr lang="en-US" sz="1400" b="1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740239" y="2899440"/>
            <a:ext cx="252000" cy="677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1" h="1882" fill="none">
                <a:moveTo>
                  <a:pt x="701" y="1882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custDash>
              <a:ds d="811538" sp="100000"/>
            </a:custDash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77119" y="5410079"/>
            <a:ext cx="380880" cy="9144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391400" y="4932457"/>
            <a:ext cx="13715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KI = 240 mm</a:t>
            </a:r>
            <a:endParaRPr lang="en-US" sz="1400" b="1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8839080" y="4648320"/>
            <a:ext cx="0" cy="609480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371599" y="762120"/>
            <a:ext cx="624852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Measure two lengths on each action component.</a:t>
            </a:r>
            <a:endParaRPr lang="en-US" sz="2000" b="1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43520" y="5105400"/>
            <a:ext cx="13715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KO = 120</a:t>
            </a:r>
            <a:r>
              <a:rPr lang="en-US" sz="14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mm</a:t>
            </a:r>
            <a:endParaRPr lang="en-US" sz="1400" b="1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819401" y="4341240"/>
            <a:ext cx="13715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WI = 62</a:t>
            </a:r>
            <a:r>
              <a:rPr lang="en-US" sz="14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mm</a:t>
            </a:r>
            <a:endParaRPr lang="en-US" sz="1400" b="1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343400" y="2743200"/>
            <a:ext cx="13715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SI</a:t>
            </a:r>
            <a:r>
              <a:rPr lang="en-US" sz="14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= 17</a:t>
            </a:r>
            <a:r>
              <a:rPr lang="en-US" sz="14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mm</a:t>
            </a:r>
            <a:endParaRPr lang="en-US" sz="1400" b="1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6087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solidFill>
            <a:schemeClr val="hlink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dirty="0" smtClean="0"/>
              <a:t>The Simple MAR Math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74713" y="1981200"/>
            <a:ext cx="754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62000" y="1905000"/>
            <a:ext cx="7696200" cy="2971800"/>
          </a:xfrm>
          <a:prstGeom prst="rect">
            <a:avLst/>
          </a:prstGeom>
          <a:solidFill>
            <a:schemeClr val="hlink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95400" indent="-3810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0" dirty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0" dirty="0" err="1"/>
              <a:t>Key_O</a:t>
            </a:r>
            <a:r>
              <a:rPr lang="en-US" altLang="en-US" sz="2400" b="0" dirty="0"/>
              <a:t> / </a:t>
            </a:r>
            <a:r>
              <a:rPr lang="en-US" altLang="en-US" sz="2400" b="0" dirty="0" err="1"/>
              <a:t>Key_I</a:t>
            </a:r>
            <a:r>
              <a:rPr lang="en-US" altLang="en-US" sz="2400" b="0" dirty="0"/>
              <a:t> 	</a:t>
            </a:r>
            <a:r>
              <a:rPr lang="en-US" altLang="en-US" sz="2400" b="0" dirty="0" smtClean="0"/>
              <a:t>            </a:t>
            </a:r>
            <a:r>
              <a:rPr lang="en-US" altLang="en-US" sz="2400" dirty="0" smtClean="0"/>
              <a:t>120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/ </a:t>
            </a:r>
            <a:r>
              <a:rPr lang="en-US" altLang="en-US" sz="2400" b="0" dirty="0" smtClean="0"/>
              <a:t>240     =  </a:t>
            </a:r>
            <a:r>
              <a:rPr lang="en-US" altLang="en-US" sz="2400" dirty="0" smtClean="0">
                <a:solidFill>
                  <a:srgbClr val="A50021"/>
                </a:solidFill>
              </a:rPr>
              <a:t>0.50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0" dirty="0" err="1"/>
              <a:t>Whip_O</a:t>
            </a:r>
            <a:r>
              <a:rPr lang="en-US" altLang="en-US" sz="2400" b="0" dirty="0"/>
              <a:t> / </a:t>
            </a:r>
            <a:r>
              <a:rPr lang="en-US" altLang="en-US" sz="2400" b="0" dirty="0" err="1" smtClean="0"/>
              <a:t>Whip_I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          </a:t>
            </a:r>
            <a:r>
              <a:rPr lang="en-US" altLang="en-US" sz="2400" b="0" dirty="0" smtClean="0"/>
              <a:t>93 </a:t>
            </a:r>
            <a:r>
              <a:rPr lang="en-US" altLang="en-US" sz="2400" b="0" dirty="0"/>
              <a:t>/ </a:t>
            </a:r>
            <a:r>
              <a:rPr lang="en-US" altLang="en-US" sz="2400" b="0" dirty="0" smtClean="0"/>
              <a:t>62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   </a:t>
            </a:r>
            <a:r>
              <a:rPr lang="en-US" altLang="en-US" sz="2400" b="0" dirty="0" smtClean="0"/>
              <a:t>=  </a:t>
            </a:r>
            <a:r>
              <a:rPr lang="en-US" altLang="en-US" sz="2400" dirty="0" smtClean="0">
                <a:solidFill>
                  <a:srgbClr val="A50021"/>
                </a:solidFill>
              </a:rPr>
              <a:t>1.50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0" dirty="0" err="1"/>
              <a:t>Shank_O</a:t>
            </a:r>
            <a:r>
              <a:rPr lang="en-US" altLang="en-US" sz="2400" b="0" dirty="0"/>
              <a:t> / </a:t>
            </a:r>
            <a:r>
              <a:rPr lang="en-US" altLang="en-US" sz="2400" b="0" dirty="0" err="1"/>
              <a:t>Shank_I</a:t>
            </a:r>
            <a:r>
              <a:rPr lang="en-US" altLang="en-US" sz="2400" b="0" dirty="0"/>
              <a:t>	 </a:t>
            </a:r>
            <a:r>
              <a:rPr lang="en-US" altLang="en-US" sz="2400" b="0" dirty="0" smtClean="0"/>
              <a:t>130 / 17      =  </a:t>
            </a:r>
            <a:r>
              <a:rPr lang="en-US" altLang="en-US" sz="2400" dirty="0" smtClean="0">
                <a:solidFill>
                  <a:srgbClr val="A50021"/>
                </a:solidFill>
              </a:rPr>
              <a:t>7.65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0" dirty="0"/>
              <a:t>NEXT Multiply the component ratios to get the Composite </a:t>
            </a:r>
            <a:r>
              <a:rPr lang="en-US" altLang="en-US" sz="2400" b="0" dirty="0" smtClean="0"/>
              <a:t>MAR</a:t>
            </a:r>
            <a:r>
              <a:rPr lang="en-US" altLang="en-US" sz="2400" b="0" dirty="0"/>
              <a:t>: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rgbClr val="A50021"/>
                </a:solidFill>
              </a:rPr>
              <a:t>M</a:t>
            </a:r>
            <a:r>
              <a:rPr lang="en-US" altLang="en-US" sz="2400" dirty="0" smtClean="0">
                <a:solidFill>
                  <a:srgbClr val="A50021"/>
                </a:solidFill>
              </a:rPr>
              <a:t>AR </a:t>
            </a:r>
            <a:r>
              <a:rPr lang="en-US" altLang="en-US" sz="2400" dirty="0">
                <a:solidFill>
                  <a:srgbClr val="A50021"/>
                </a:solidFill>
              </a:rPr>
              <a:t>=</a:t>
            </a:r>
            <a:r>
              <a:rPr lang="en-US" altLang="en-US" sz="2400" b="0" dirty="0"/>
              <a:t> </a:t>
            </a:r>
            <a:r>
              <a:rPr lang="en-US" altLang="en-US" sz="2400" dirty="0" smtClean="0">
                <a:solidFill>
                  <a:srgbClr val="A50021"/>
                </a:solidFill>
              </a:rPr>
              <a:t>0.50 </a:t>
            </a:r>
            <a:r>
              <a:rPr lang="en-US" altLang="en-US" sz="2400" dirty="0">
                <a:solidFill>
                  <a:srgbClr val="A50021"/>
                </a:solidFill>
              </a:rPr>
              <a:t>x </a:t>
            </a:r>
            <a:r>
              <a:rPr lang="en-US" altLang="en-US" sz="2400" dirty="0" smtClean="0">
                <a:solidFill>
                  <a:srgbClr val="A50021"/>
                </a:solidFill>
              </a:rPr>
              <a:t>1.50 </a:t>
            </a:r>
            <a:r>
              <a:rPr lang="en-US" altLang="en-US" sz="2400" dirty="0">
                <a:solidFill>
                  <a:srgbClr val="A50021"/>
                </a:solidFill>
              </a:rPr>
              <a:t>x </a:t>
            </a:r>
            <a:r>
              <a:rPr lang="en-US" altLang="en-US" sz="2400" dirty="0" smtClean="0">
                <a:solidFill>
                  <a:srgbClr val="A50021"/>
                </a:solidFill>
              </a:rPr>
              <a:t>7.65 </a:t>
            </a:r>
            <a:r>
              <a:rPr lang="en-US" altLang="en-US" sz="2400" dirty="0">
                <a:solidFill>
                  <a:srgbClr val="A50021"/>
                </a:solidFill>
              </a:rPr>
              <a:t>= </a:t>
            </a:r>
            <a:r>
              <a:rPr lang="en-US" altLang="en-US" sz="2400" dirty="0" smtClean="0">
                <a:solidFill>
                  <a:srgbClr val="A50021"/>
                </a:solidFill>
              </a:rPr>
              <a:t>5.74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endParaRPr lang="en-US" altLang="en-US" sz="2400" b="0" dirty="0"/>
          </a:p>
        </p:txBody>
      </p:sp>
      <p:sp>
        <p:nvSpPr>
          <p:cNvPr id="1859591" name="Oval 7"/>
          <p:cNvSpPr>
            <a:spLocks noChangeArrowheads="1"/>
          </p:cNvSpPr>
          <p:nvPr/>
        </p:nvSpPr>
        <p:spPr bwMode="auto">
          <a:xfrm>
            <a:off x="4800600" y="41148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59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 flipV="1">
            <a:off x="6705720" y="5181120"/>
            <a:ext cx="5333760" cy="2286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 flipH="1">
            <a:off x="4191120" y="5410079"/>
            <a:ext cx="2590560" cy="15264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092480" y="4199040"/>
            <a:ext cx="75960" cy="1371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2" h="3810" fill="none">
                <a:moveTo>
                  <a:pt x="0" y="0"/>
                </a:moveTo>
                <a:lnTo>
                  <a:pt x="212" y="3810"/>
                </a:lnTo>
              </a:path>
            </a:pathLst>
          </a:custGeom>
          <a:noFill/>
          <a:ln w="1260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V="1">
            <a:off x="2743199" y="4190759"/>
            <a:ext cx="1371601" cy="7596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2732040" y="3417840"/>
            <a:ext cx="1905120" cy="83808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H="1">
            <a:off x="4393800" y="2699280"/>
            <a:ext cx="388440" cy="132119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H="1">
            <a:off x="1992240" y="2666880"/>
            <a:ext cx="2743200" cy="914399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381920" y="2815919"/>
            <a:ext cx="276480" cy="606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9" h="1685" fill="none">
                <a:moveTo>
                  <a:pt x="769" y="1685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68160" y="2515680"/>
            <a:ext cx="159120" cy="37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" h="1043" fill="none">
                <a:moveTo>
                  <a:pt x="443" y="1043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886200" y="5103120"/>
            <a:ext cx="13715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100 grams</a:t>
            </a:r>
          </a:p>
        </p:txBody>
      </p:sp>
      <p:sp>
        <p:nvSpPr>
          <p:cNvPr id="12" name="Freeform 11"/>
          <p:cNvSpPr/>
          <p:nvPr/>
        </p:nvSpPr>
        <p:spPr>
          <a:xfrm>
            <a:off x="4495680" y="2971800"/>
            <a:ext cx="33530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68 grams force on the top of the jack</a:t>
            </a:r>
          </a:p>
        </p:txBody>
      </p:sp>
      <p:sp>
        <p:nvSpPr>
          <p:cNvPr id="13" name="Freeform 12"/>
          <p:cNvSpPr/>
          <p:nvPr/>
        </p:nvSpPr>
        <p:spPr>
          <a:xfrm>
            <a:off x="1600200" y="3124079"/>
            <a:ext cx="83808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9</a:t>
            </a:r>
          </a:p>
        </p:txBody>
      </p:sp>
      <p:sp>
        <p:nvSpPr>
          <p:cNvPr id="18" name="Freeform 17"/>
          <p:cNvSpPr/>
          <p:nvPr/>
        </p:nvSpPr>
        <p:spPr>
          <a:xfrm>
            <a:off x="1740239" y="2899440"/>
            <a:ext cx="252000" cy="677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1" h="1882" fill="none">
                <a:moveTo>
                  <a:pt x="701" y="1882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custDash>
              <a:ds d="811538" sp="100000"/>
            </a:custDash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77119" y="5410079"/>
            <a:ext cx="380880" cy="9144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543799" y="4495680"/>
            <a:ext cx="13715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50 grams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8839080" y="4648320"/>
            <a:ext cx="0" cy="609480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371599" y="762120"/>
            <a:ext cx="6248520" cy="956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In Physics force can be expressed as a mass and vice-versa.</a:t>
            </a:r>
          </a:p>
        </p:txBody>
      </p:sp>
    </p:spTree>
    <p:extLst>
      <p:ext uri="{BB962C8B-B14F-4D97-AF65-F5344CB8AC3E}">
        <p14:creationId xmlns:p14="http://schemas.microsoft.com/office/powerpoint/2010/main" val="25816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 flipV="1">
            <a:off x="6705720" y="5181120"/>
            <a:ext cx="5333760" cy="2286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 flipH="1">
            <a:off x="4191120" y="5410079"/>
            <a:ext cx="2590560" cy="15264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092480" y="4199040"/>
            <a:ext cx="75960" cy="1371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2" h="3810" fill="none">
                <a:moveTo>
                  <a:pt x="0" y="0"/>
                </a:moveTo>
                <a:lnTo>
                  <a:pt x="212" y="3810"/>
                </a:lnTo>
              </a:path>
            </a:pathLst>
          </a:custGeom>
          <a:noFill/>
          <a:ln w="12600">
            <a:solidFill>
              <a:srgbClr val="FF0000"/>
            </a:solidFill>
            <a:prstDash val="solid"/>
            <a:miter/>
            <a:head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V="1">
            <a:off x="2743199" y="4190759"/>
            <a:ext cx="1371601" cy="75961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2732040" y="3417840"/>
            <a:ext cx="1905120" cy="83808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H="1">
            <a:off x="4393800" y="2699280"/>
            <a:ext cx="388440" cy="132119"/>
          </a:xfrm>
          <a:prstGeom prst="line">
            <a:avLst/>
          </a:prstGeom>
          <a:noFill/>
          <a:ln w="2844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H="1">
            <a:off x="1992240" y="2666880"/>
            <a:ext cx="2743200" cy="914399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381920" y="2815919"/>
            <a:ext cx="276480" cy="606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9" h="1685" fill="none">
                <a:moveTo>
                  <a:pt x="769" y="1685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68160" y="2515680"/>
            <a:ext cx="159120" cy="37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" h="1043" fill="none">
                <a:moveTo>
                  <a:pt x="443" y="1043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42840" y="4266720"/>
            <a:ext cx="3885839" cy="1142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95" h="3175" fill="none">
                <a:moveTo>
                  <a:pt x="10795" y="3175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705039" y="3098519"/>
            <a:ext cx="1828440" cy="1142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80" h="3175" fill="none">
                <a:moveTo>
                  <a:pt x="0" y="3175"/>
                </a:moveTo>
                <a:lnTo>
                  <a:pt x="5080" y="0"/>
                </a:lnTo>
              </a:path>
            </a:pathLst>
          </a:custGeom>
          <a:noFill/>
          <a:ln w="1908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08640" y="2730600"/>
            <a:ext cx="228240" cy="38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5" h="1058" fill="none">
                <a:moveTo>
                  <a:pt x="0" y="1058"/>
                </a:moveTo>
                <a:lnTo>
                  <a:pt x="635" y="0"/>
                </a:lnTo>
              </a:path>
            </a:pathLst>
          </a:custGeom>
          <a:noFill/>
          <a:ln w="1908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612440" y="2514240"/>
            <a:ext cx="3124079" cy="151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79" h="423" fill="none">
                <a:moveTo>
                  <a:pt x="8679" y="423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740239" y="2899440"/>
            <a:ext cx="252000" cy="677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1" h="1882" fill="none">
                <a:moveTo>
                  <a:pt x="701" y="1882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custDash>
              <a:ds d="811538" sp="100000"/>
            </a:custDash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77119" y="5410079"/>
            <a:ext cx="380880" cy="9144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80808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371599" y="762120"/>
            <a:ext cx="6248520" cy="956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DAR and</a:t>
            </a:r>
            <a:r>
              <a:rPr lang="en-US" sz="28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MAR superimposed schematic view</a:t>
            </a:r>
            <a:endParaRPr lang="en-US" sz="2800" b="1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703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972799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362320" y="3962520"/>
            <a:ext cx="457200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3"/>
          </a:solidFill>
          <a:ln w="93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Dr. Pfeiffer’s Lines of Action</a:t>
            </a:r>
            <a:b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and Moment Arms (aka Lever Arms)</a:t>
            </a:r>
          </a:p>
        </p:txBody>
      </p:sp>
      <p:sp>
        <p:nvSpPr>
          <p:cNvPr id="4" name="Straight Connector 3"/>
          <p:cNvSpPr/>
          <p:nvPr/>
        </p:nvSpPr>
        <p:spPr>
          <a:xfrm flipV="1">
            <a:off x="1995120" y="1597320"/>
            <a:ext cx="178200" cy="1834560"/>
          </a:xfrm>
          <a:prstGeom prst="line">
            <a:avLst/>
          </a:prstGeom>
          <a:noFill/>
          <a:ln w="1908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7946280" y="2669040"/>
            <a:ext cx="100080" cy="452520"/>
          </a:xfrm>
          <a:prstGeom prst="line">
            <a:avLst/>
          </a:prstGeom>
          <a:noFill/>
          <a:ln w="1908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1793880" y="365760"/>
            <a:ext cx="419040" cy="564120"/>
          </a:xfrm>
          <a:prstGeom prst="line">
            <a:avLst/>
          </a:prstGeom>
          <a:noFill/>
          <a:ln w="1908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05319" y="1066680"/>
            <a:ext cx="3657600" cy="175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H="1">
            <a:off x="4419720" y="3124079"/>
            <a:ext cx="3657600" cy="4572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 flipH="1" flipV="1">
            <a:off x="2122560" y="2209680"/>
            <a:ext cx="2285999" cy="1371599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 flipV="1">
            <a:off x="1066680" y="1599840"/>
            <a:ext cx="1067040" cy="609480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V="1">
            <a:off x="1033559" y="652320"/>
            <a:ext cx="914401" cy="914399"/>
          </a:xfrm>
          <a:prstGeom prst="line">
            <a:avLst/>
          </a:prstGeom>
          <a:noFill/>
          <a:ln w="28440">
            <a:solidFill>
              <a:srgbClr val="3333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 flipV="1">
            <a:off x="1979640" y="3459959"/>
            <a:ext cx="6101280" cy="263521"/>
          </a:xfrm>
          <a:prstGeom prst="line">
            <a:avLst/>
          </a:prstGeom>
          <a:noFill/>
          <a:ln w="28440">
            <a:solidFill>
              <a:srgbClr val="FF0000"/>
            </a:solidFill>
            <a:custDash>
              <a:ds d="803797" sp="100000"/>
            </a:custDash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1066680" y="1577880"/>
            <a:ext cx="1143000" cy="76320"/>
          </a:xfrm>
          <a:prstGeom prst="line">
            <a:avLst/>
          </a:prstGeom>
          <a:noFill/>
          <a:ln w="28440">
            <a:solidFill>
              <a:srgbClr val="FF0000"/>
            </a:solidFill>
            <a:custDash>
              <a:ds d="803797" sp="100000"/>
            </a:custDash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V="1">
            <a:off x="1072080" y="890639"/>
            <a:ext cx="1154880" cy="665640"/>
          </a:xfrm>
          <a:prstGeom prst="line">
            <a:avLst/>
          </a:prstGeom>
          <a:noFill/>
          <a:ln w="28440">
            <a:solidFill>
              <a:srgbClr val="FF0000"/>
            </a:solidFill>
            <a:custDash>
              <a:ds d="803797" sp="100000"/>
            </a:custDash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114800" y="1295280"/>
            <a:ext cx="251460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3"/>
          </a:solidFill>
          <a:ln w="93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Forces develop through the system at right angles</a:t>
            </a:r>
          </a:p>
        </p:txBody>
      </p:sp>
      <p:sp>
        <p:nvSpPr>
          <p:cNvPr id="16" name="Freeform 15"/>
          <p:cNvSpPr/>
          <p:nvPr/>
        </p:nvSpPr>
        <p:spPr>
          <a:xfrm>
            <a:off x="7543799" y="2362320"/>
            <a:ext cx="1066680" cy="1066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133720" y="228600"/>
            <a:ext cx="1066680" cy="685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480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200" smtClean="0">
                <a:solidFill>
                  <a:schemeClr val="tx1"/>
                </a:solidFill>
                <a:latin typeface="Lucida Sans" pitchFamily="34" charset="0"/>
              </a:rPr>
              <a:t>Determine Existing Action Ratio</a:t>
            </a:r>
          </a:p>
        </p:txBody>
      </p:sp>
      <p:sp>
        <p:nvSpPr>
          <p:cNvPr id="56323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524000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i="1" smtClean="0"/>
              <a:t>AKA letting the physical action tell you what the Action Ratio is!</a:t>
            </a:r>
          </a:p>
        </p:txBody>
      </p:sp>
    </p:spTree>
    <p:extLst>
      <p:ext uri="{BB962C8B-B14F-4D97-AF65-F5344CB8AC3E}">
        <p14:creationId xmlns:p14="http://schemas.microsoft.com/office/powerpoint/2010/main" val="265571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200" smtClean="0">
                <a:solidFill>
                  <a:srgbClr val="FFFFFF"/>
                </a:solidFill>
                <a:latin typeface="Lucida Sans" pitchFamily="34" charset="0"/>
              </a:rPr>
              <a:t> </a:t>
            </a:r>
          </a:p>
        </p:txBody>
      </p:sp>
      <p:pic>
        <p:nvPicPr>
          <p:cNvPr id="96262" name="Picture 1030" descr="H:\Renner All Day 2008\DSC00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1252538"/>
            <a:ext cx="5851525" cy="4389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96263" name="Rectangle 1031"/>
          <p:cNvSpPr>
            <a:spLocks noChangeArrowheads="1"/>
          </p:cNvSpPr>
          <p:nvPr/>
        </p:nvSpPr>
        <p:spPr bwMode="auto">
          <a:xfrm>
            <a:off x="1600200" y="1219200"/>
            <a:ext cx="5943600" cy="44196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Lucida Sans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685800" y="58674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2800" kern="0" dirty="0" smtClean="0">
                <a:latin typeface="Lucida Sans" charset="0"/>
              </a:rPr>
              <a:t>But especially note C40 or E44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4200" kern="0" dirty="0" smtClean="0">
                <a:solidFill>
                  <a:schemeClr val="tx1"/>
                </a:solidFill>
                <a:latin typeface="Lucida Sans" pitchFamily="34" charset="0"/>
              </a:rPr>
              <a:t>Determine Existing Action Ratio</a:t>
            </a:r>
          </a:p>
        </p:txBody>
      </p:sp>
      <p:sp>
        <p:nvSpPr>
          <p:cNvPr id="4096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05400"/>
            <a:ext cx="7772400" cy="533400"/>
          </a:xfrm>
          <a:solidFill>
            <a:schemeClr val="accent3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Lucida Sans" pitchFamily="34" charset="0"/>
              </a:rPr>
              <a:t>Measure string height of several notes</a:t>
            </a:r>
          </a:p>
        </p:txBody>
      </p:sp>
    </p:spTree>
    <p:extLst>
      <p:ext uri="{BB962C8B-B14F-4D97-AF65-F5344CB8AC3E}">
        <p14:creationId xmlns:p14="http://schemas.microsoft.com/office/powerpoint/2010/main" val="15628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200" dirty="0" smtClean="0">
                <a:solidFill>
                  <a:schemeClr val="tx1"/>
                </a:solidFill>
                <a:latin typeface="Lucida Sans" pitchFamily="34" charset="0"/>
              </a:rPr>
              <a:t>Determine Existing Action Ratio</a:t>
            </a:r>
          </a:p>
        </p:txBody>
      </p:sp>
      <p:pic>
        <p:nvPicPr>
          <p:cNvPr id="75782" name="Picture 6" descr="C:\Documents and Settings\Rick Baldassin\Desktop\Renner All Day 2008\Renner All Day 2008 0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1066800"/>
            <a:ext cx="6096000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715000"/>
            <a:ext cx="77724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smtClean="0">
                <a:latin typeface="Lucida Sans" pitchFamily="34" charset="0"/>
              </a:rPr>
              <a:t>Set String Height Gage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676400" y="1219200"/>
            <a:ext cx="5791200" cy="4343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Lucida Sans" charset="0"/>
              <a:ea typeface="ＭＳ Ｐゴシック" charset="0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6096000" y="2286000"/>
            <a:ext cx="2438400" cy="1371600"/>
          </a:xfrm>
          <a:prstGeom prst="borderCallout1">
            <a:avLst>
              <a:gd name="adj1" fmla="val 18750"/>
              <a:gd name="adj2" fmla="val -8333"/>
              <a:gd name="adj3" fmla="val 20975"/>
              <a:gd name="adj4" fmla="val -52316"/>
            </a:avLst>
          </a:prstGeom>
          <a:solidFill>
            <a:schemeClr val="accent3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Hi-Gage Square Attachment from Garrett Wade</a:t>
            </a:r>
          </a:p>
        </p:txBody>
      </p:sp>
    </p:spTree>
    <p:extLst>
      <p:ext uri="{BB962C8B-B14F-4D97-AF65-F5344CB8AC3E}">
        <p14:creationId xmlns:p14="http://schemas.microsoft.com/office/powerpoint/2010/main" val="19062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200" smtClean="0">
                <a:solidFill>
                  <a:schemeClr val="tx1"/>
                </a:solidFill>
                <a:latin typeface="Lucida Sans" pitchFamily="34" charset="0"/>
              </a:rPr>
              <a:t>Determine Existing Action Ratio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715000"/>
            <a:ext cx="77724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Lucida Sans" pitchFamily="34" charset="0"/>
              </a:rPr>
              <a:t>Set Let-off   (2 mm)</a:t>
            </a:r>
          </a:p>
        </p:txBody>
      </p:sp>
      <p:pic>
        <p:nvPicPr>
          <p:cNvPr id="76806" name="Picture 6" descr="C:\Documents and Settings\Rick Baldassin\Desktop\Renner All Day 2008\Renner All Day 2008 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1143000"/>
            <a:ext cx="5943600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600200" y="1143000"/>
            <a:ext cx="5943600" cy="44958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Lucida San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600200"/>
            <a:ext cx="77724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Action is now out of the piano, sitting on a dolly / bench. Let off is being set to 2 mm or 1.5 mm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35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2560"/>
            <a:ext cx="75083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73680"/>
            <a:ext cx="544765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Strikeweight (SW) maximum calculations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09800" y="1935480"/>
            <a:ext cx="1676400" cy="126492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Finding a Practical Action Ratio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Set letoff to 2 mm (or 1.5 mm).</a:t>
            </a:r>
          </a:p>
          <a:p>
            <a:pPr eaLnBrk="1" hangingPunct="1"/>
            <a:r>
              <a:rPr lang="en-US" altLang="en-US" smtClean="0"/>
              <a:t>Set dip to 10 mm (or other valid value).</a:t>
            </a:r>
          </a:p>
          <a:p>
            <a:pPr eaLnBrk="1" hangingPunct="1"/>
            <a:r>
              <a:rPr lang="en-US" altLang="en-US" smtClean="0"/>
              <a:t>Insert 1.25 mm aftertouch gage.</a:t>
            </a:r>
          </a:p>
          <a:p>
            <a:pPr eaLnBrk="1" hangingPunct="1"/>
            <a:r>
              <a:rPr lang="en-US" altLang="en-US" smtClean="0"/>
              <a:t>Turn capstan up or down until hammer just lets off with firm (but not crushing) pressure at the front key end. </a:t>
            </a:r>
          </a:p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The resulting blow is what works for this set of dip, aftertouch and letoff numbers. </a:t>
            </a:r>
          </a:p>
        </p:txBody>
      </p:sp>
    </p:spTree>
    <p:extLst>
      <p:ext uri="{BB962C8B-B14F-4D97-AF65-F5344CB8AC3E}">
        <p14:creationId xmlns:p14="http://schemas.microsoft.com/office/powerpoint/2010/main" val="29784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0" y="3733800"/>
            <a:ext cx="3657600" cy="228600"/>
          </a:xfrm>
          <a:prstGeom prst="rect">
            <a:avLst/>
          </a:prstGeom>
          <a:solidFill>
            <a:srgbClr val="FF993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447800" y="1371600"/>
            <a:ext cx="556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048000" y="1600200"/>
            <a:ext cx="1066800" cy="1981200"/>
          </a:xfrm>
          <a:prstGeom prst="ellipse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1600200"/>
            <a:ext cx="55626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Callout 1 6"/>
          <p:cNvSpPr/>
          <p:nvPr/>
        </p:nvSpPr>
        <p:spPr>
          <a:xfrm>
            <a:off x="4419600" y="685800"/>
            <a:ext cx="2057400" cy="685800"/>
          </a:xfrm>
          <a:prstGeom prst="borderCallout1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Letoff = 2mm</a:t>
            </a:r>
          </a:p>
        </p:txBody>
      </p:sp>
      <p:sp>
        <p:nvSpPr>
          <p:cNvPr id="8" name="Pentagon 7"/>
          <p:cNvSpPr/>
          <p:nvPr/>
        </p:nvSpPr>
        <p:spPr>
          <a:xfrm rot="16200000">
            <a:off x="2627313" y="3152775"/>
            <a:ext cx="1943100" cy="209550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147638" y="2055813"/>
            <a:ext cx="2519362" cy="4603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Step 1 -- set letoff</a:t>
            </a:r>
          </a:p>
        </p:txBody>
      </p:sp>
    </p:spTree>
    <p:extLst>
      <p:ext uri="{BB962C8B-B14F-4D97-AF65-F5344CB8AC3E}">
        <p14:creationId xmlns:p14="http://schemas.microsoft.com/office/powerpoint/2010/main" val="2512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057400" y="4468813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10 mm dip block</a:t>
            </a:r>
          </a:p>
        </p:txBody>
      </p:sp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1147763" y="2819400"/>
            <a:ext cx="2900362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Step 2  --  set dip</a:t>
            </a:r>
          </a:p>
        </p:txBody>
      </p:sp>
    </p:spTree>
    <p:extLst>
      <p:ext uri="{BB962C8B-B14F-4D97-AF65-F5344CB8AC3E}">
        <p14:creationId xmlns:p14="http://schemas.microsoft.com/office/powerpoint/2010/main" val="20803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2971800" y="5257800"/>
            <a:ext cx="2209800" cy="931863"/>
          </a:xfrm>
          <a:prstGeom prst="borderCallout1">
            <a:avLst>
              <a:gd name="adj1" fmla="val 12264"/>
              <a:gd name="adj2" fmla="val -3449"/>
              <a:gd name="adj3" fmla="val -91310"/>
              <a:gd name="adj4" fmla="val -27083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1.25 mm aftertouch gage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4724400" y="2819400"/>
            <a:ext cx="3352800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Step 3  --  insert AT gage</a:t>
            </a:r>
          </a:p>
        </p:txBody>
      </p:sp>
    </p:spTree>
    <p:extLst>
      <p:ext uri="{BB962C8B-B14F-4D97-AF65-F5344CB8AC3E}">
        <p14:creationId xmlns:p14="http://schemas.microsoft.com/office/powerpoint/2010/main" val="21084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410200" y="2971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45 mm blow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1179513" y="533400"/>
            <a:ext cx="6821487" cy="8302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Step 4 -- adjust capstan up or down until hammer just lets off (firm pressure on key with finger).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9513" y="4343400"/>
            <a:ext cx="6821487" cy="1569660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resulting blow dimension (here 45 mm) is now a function of letoff, dip and aftertouch, and is the dimension we use in the following simple formula.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4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114800"/>
          </a:xfrm>
        </p:spPr>
        <p:txBody>
          <a:bodyPr/>
          <a:lstStyle/>
          <a:p>
            <a:pPr algn="l"/>
            <a:r>
              <a:rPr lang="en-US" altLang="en-US" sz="3200" dirty="0" smtClean="0"/>
              <a:t>Here the Action Ratio is good</a:t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AR = (Blow – Let off) / (Dip – Aftertouch)</a:t>
            </a:r>
            <a:br>
              <a:rPr lang="en-US" altLang="en-US" sz="3200" dirty="0" smtClean="0"/>
            </a:br>
            <a:r>
              <a:rPr lang="en-US" altLang="en-US" sz="3200" dirty="0" smtClean="0"/>
              <a:t>       = (45     –    2)       / (10   –    1.25)</a:t>
            </a:r>
            <a:br>
              <a:rPr lang="en-US" altLang="en-US" sz="3200" dirty="0" smtClean="0"/>
            </a:br>
            <a:r>
              <a:rPr lang="en-US" altLang="en-US" sz="3200" dirty="0" smtClean="0"/>
              <a:t>       = 43 / 8.75</a:t>
            </a:r>
            <a:br>
              <a:rPr lang="en-US" altLang="en-US" sz="3200" dirty="0" smtClean="0"/>
            </a:br>
            <a:r>
              <a:rPr lang="en-US" altLang="en-US" sz="3200" dirty="0" smtClean="0">
                <a:solidFill>
                  <a:srgbClr val="C00000"/>
                </a:solidFill>
              </a:rPr>
              <a:t> AR = 4.91 </a:t>
            </a:r>
            <a:br>
              <a:rPr lang="en-US" altLang="en-US" sz="3200" dirty="0" smtClean="0">
                <a:solidFill>
                  <a:srgbClr val="C00000"/>
                </a:solidFill>
              </a:rPr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4800" dirty="0" smtClean="0">
                <a:solidFill>
                  <a:srgbClr val="C00000"/>
                </a:solidFill>
              </a:rPr>
              <a:t>         i.e. ~ 5 </a:t>
            </a:r>
            <a:r>
              <a:rPr lang="en-US" altLang="en-US" sz="4800" dirty="0" err="1" smtClean="0">
                <a:solidFill>
                  <a:srgbClr val="C00000"/>
                </a:solidFill>
              </a:rPr>
              <a:t>ish</a:t>
            </a:r>
            <a:endParaRPr lang="en-US" altLang="en-US" sz="4800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029200"/>
            <a:ext cx="79248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Range of Action Ratios: 4.80 to 5.20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18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C00000"/>
                </a:solidFill>
              </a:rPr>
              <a:t>Big Red Flag </a:t>
            </a:r>
            <a:r>
              <a:rPr lang="en-US" altLang="en-US" sz="3200" dirty="0" smtClean="0"/>
              <a:t>for Possible Action Trouble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91375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444875" y="3124200"/>
            <a:ext cx="0" cy="9906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16475" y="3124200"/>
            <a:ext cx="0" cy="9906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0" name="TextBox 7"/>
          <p:cNvSpPr txBox="1">
            <a:spLocks noChangeArrowheads="1"/>
          </p:cNvSpPr>
          <p:nvPr/>
        </p:nvSpPr>
        <p:spPr bwMode="auto">
          <a:xfrm>
            <a:off x="3581400" y="28908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15.5 mm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6314" y="5262788"/>
            <a:ext cx="58674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May not be able to support modern heavier hammers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200" y="1989137"/>
            <a:ext cx="5867400" cy="8302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Short 15.5 mm knuckle distance = higher action ratio</a:t>
            </a:r>
          </a:p>
        </p:txBody>
      </p:sp>
    </p:spTree>
    <p:extLst>
      <p:ext uri="{BB962C8B-B14F-4D97-AF65-F5344CB8AC3E}">
        <p14:creationId xmlns:p14="http://schemas.microsoft.com/office/powerpoint/2010/main" val="7555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C00000"/>
                </a:solidFill>
              </a:rPr>
              <a:t>Big Red Flag </a:t>
            </a:r>
            <a:r>
              <a:rPr lang="en-US" altLang="en-US" sz="3200" dirty="0" smtClean="0"/>
              <a:t>for Possible Action Trouble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1981200"/>
            <a:ext cx="0" cy="990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58188" y="2057400"/>
            <a:ext cx="0" cy="14097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3" name="TextBox 7"/>
          <p:cNvSpPr txBox="1">
            <a:spLocks noChangeArrowheads="1"/>
          </p:cNvSpPr>
          <p:nvPr/>
        </p:nvSpPr>
        <p:spPr bwMode="auto">
          <a:xfrm>
            <a:off x="5029200" y="1827213"/>
            <a:ext cx="144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240 mm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657600"/>
            <a:ext cx="7772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0" y="3657600"/>
            <a:ext cx="2286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3619500" y="4191000"/>
            <a:ext cx="266700" cy="609600"/>
          </a:xfrm>
          <a:prstGeom prst="triangle">
            <a:avLst/>
          </a:prstGeom>
          <a:solidFill>
            <a:srgbClr val="FF993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276600"/>
            <a:ext cx="152400" cy="381000"/>
          </a:xfrm>
          <a:prstGeom prst="rect">
            <a:avLst/>
          </a:prstGeom>
          <a:solidFill>
            <a:srgbClr val="FF993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3124200"/>
            <a:ext cx="304800" cy="152400"/>
          </a:xfrm>
          <a:prstGeom prst="ellipse">
            <a:avLst/>
          </a:prstGeom>
          <a:solidFill>
            <a:srgbClr val="FF993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33800" y="2057400"/>
            <a:ext cx="19050" cy="1219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2362200"/>
            <a:ext cx="7138988" cy="0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1" name="TextBox 17"/>
          <p:cNvSpPr txBox="1">
            <a:spLocks noChangeArrowheads="1"/>
          </p:cNvSpPr>
          <p:nvPr/>
        </p:nvSpPr>
        <p:spPr bwMode="auto">
          <a:xfrm>
            <a:off x="1905000" y="1828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130 mm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4400" y="52578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Key ratio too long @ 130 / 240 = 0.54 or 1.85 to </a:t>
            </a:r>
            <a:r>
              <a:rPr lang="en-US" altLang="en-US" sz="2800" dirty="0" smtClean="0">
                <a:solidFill>
                  <a:srgbClr val="000000"/>
                </a:solidFill>
              </a:rPr>
              <a:t>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</a:rPr>
              <a:t>So Higher Action ratio here!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C00000"/>
                </a:solidFill>
              </a:rPr>
              <a:t>Big Red Flag </a:t>
            </a:r>
            <a:r>
              <a:rPr lang="en-US" altLang="en-US" sz="3200" dirty="0" smtClean="0"/>
              <a:t>for Probable Action Trouble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1225" y="1447800"/>
            <a:ext cx="7467600" cy="138499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The double-whammy of the long key ratio and the short knuckle </a:t>
            </a:r>
            <a:r>
              <a:rPr lang="en-US" altLang="en-US" sz="2800" dirty="0" smtClean="0">
                <a:solidFill>
                  <a:srgbClr val="000000"/>
                </a:solidFill>
              </a:rPr>
              <a:t>dimension typically means that the action </a:t>
            </a:r>
            <a:r>
              <a:rPr lang="en-US" altLang="en-US" sz="2800" b="1" i="1" dirty="0" smtClean="0">
                <a:solidFill>
                  <a:srgbClr val="000000"/>
                </a:solidFill>
              </a:rPr>
              <a:t>will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i="1" dirty="0" smtClean="0">
                <a:solidFill>
                  <a:srgbClr val="000000"/>
                </a:solidFill>
              </a:rPr>
              <a:t>not </a:t>
            </a:r>
            <a:r>
              <a:rPr lang="en-US" altLang="en-US" sz="2800" b="1" i="1" dirty="0">
                <a:solidFill>
                  <a:srgbClr val="000000"/>
                </a:solidFill>
              </a:rPr>
              <a:t>support modern hammers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0443" y="3188402"/>
            <a:ext cx="7467600" cy="138499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C</a:t>
            </a:r>
            <a:r>
              <a:rPr lang="en-US" altLang="en-US" sz="2800" dirty="0" smtClean="0">
                <a:solidFill>
                  <a:srgbClr val="000000"/>
                </a:solidFill>
              </a:rPr>
              <a:t>hanging </a:t>
            </a:r>
            <a:r>
              <a:rPr lang="en-US" altLang="en-US" sz="2800" dirty="0">
                <a:solidFill>
                  <a:srgbClr val="000000"/>
                </a:solidFill>
              </a:rPr>
              <a:t>the knuckle distance to </a:t>
            </a:r>
            <a:r>
              <a:rPr lang="en-US" altLang="en-US" sz="2800" dirty="0" smtClean="0">
                <a:solidFill>
                  <a:srgbClr val="000000"/>
                </a:solidFill>
              </a:rPr>
              <a:t>16.2 mm or </a:t>
            </a:r>
            <a:r>
              <a:rPr lang="en-US" altLang="en-US" sz="2800" dirty="0">
                <a:solidFill>
                  <a:srgbClr val="000000"/>
                </a:solidFill>
              </a:rPr>
              <a:t>17 mm </a:t>
            </a:r>
            <a:r>
              <a:rPr lang="en-US" altLang="en-US" sz="2800" dirty="0" smtClean="0">
                <a:solidFill>
                  <a:srgbClr val="000000"/>
                </a:solidFill>
              </a:rPr>
              <a:t>(sometimes a capstan relocation may be required) will solve the problem.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4787205"/>
            <a:ext cx="7467600" cy="95410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srgbClr val="C00000"/>
                </a:solidFill>
              </a:rPr>
              <a:t>So, the very first thing to check is the key ratio and the knuckle location.</a:t>
            </a:r>
            <a:endParaRPr lang="en-US" alt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4102894" cy="14478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8000"/>
                </a:solidFill>
              </a:rPr>
              <a:t>Big GREEN Flag </a:t>
            </a:r>
            <a:r>
              <a:rPr lang="en-US" altLang="en-US" sz="3200" dirty="0" smtClean="0"/>
              <a:t>for Probable Action GOOD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2971800"/>
            <a:ext cx="0" cy="990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58188" y="3048000"/>
            <a:ext cx="0" cy="14097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53" name="TextBox 7"/>
          <p:cNvSpPr txBox="1">
            <a:spLocks noChangeArrowheads="1"/>
          </p:cNvSpPr>
          <p:nvPr/>
        </p:nvSpPr>
        <p:spPr bwMode="auto">
          <a:xfrm>
            <a:off x="5029200" y="2817813"/>
            <a:ext cx="144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240 mm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648200"/>
            <a:ext cx="7772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0" y="4648200"/>
            <a:ext cx="2286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3619500" y="5181600"/>
            <a:ext cx="266700" cy="609600"/>
          </a:xfrm>
          <a:prstGeom prst="triangle">
            <a:avLst/>
          </a:prstGeom>
          <a:solidFill>
            <a:srgbClr val="FF993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267200"/>
            <a:ext cx="152400" cy="381000"/>
          </a:xfrm>
          <a:prstGeom prst="rect">
            <a:avLst/>
          </a:prstGeom>
          <a:solidFill>
            <a:srgbClr val="FF993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4114800"/>
            <a:ext cx="304800" cy="152400"/>
          </a:xfrm>
          <a:prstGeom prst="ellipse">
            <a:avLst/>
          </a:prstGeom>
          <a:solidFill>
            <a:srgbClr val="FF993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9E4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33800" y="3048000"/>
            <a:ext cx="19050" cy="1219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3352800"/>
            <a:ext cx="7138988" cy="0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61" name="TextBox 17"/>
          <p:cNvSpPr txBox="1">
            <a:spLocks noChangeArrowheads="1"/>
          </p:cNvSpPr>
          <p:nvPr/>
        </p:nvSpPr>
        <p:spPr bwMode="auto">
          <a:xfrm>
            <a:off x="1905000" y="28194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120 </a:t>
            </a:r>
            <a:r>
              <a:rPr lang="en-US" altLang="en-US" dirty="0">
                <a:solidFill>
                  <a:srgbClr val="000000"/>
                </a:solidFill>
              </a:rPr>
              <a:t>mm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4400" y="5800725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Key ratio </a:t>
            </a:r>
            <a:r>
              <a:rPr lang="en-US" altLang="en-US" sz="2800" dirty="0" smtClean="0">
                <a:solidFill>
                  <a:srgbClr val="000000"/>
                </a:solidFill>
              </a:rPr>
              <a:t>good </a:t>
            </a:r>
            <a:r>
              <a:rPr lang="en-US" altLang="en-US" sz="2800" dirty="0">
                <a:solidFill>
                  <a:srgbClr val="000000"/>
                </a:solidFill>
              </a:rPr>
              <a:t>@ </a:t>
            </a:r>
            <a:r>
              <a:rPr lang="en-US" altLang="en-US" sz="2800" dirty="0" smtClean="0">
                <a:solidFill>
                  <a:srgbClr val="000000"/>
                </a:solidFill>
              </a:rPr>
              <a:t>120 </a:t>
            </a:r>
            <a:r>
              <a:rPr lang="en-US" altLang="en-US" sz="2800" dirty="0">
                <a:solidFill>
                  <a:srgbClr val="000000"/>
                </a:solidFill>
              </a:rPr>
              <a:t>/ 240 = </a:t>
            </a:r>
            <a:r>
              <a:rPr lang="en-US" altLang="en-US" sz="2800" dirty="0" smtClean="0">
                <a:solidFill>
                  <a:srgbClr val="000000"/>
                </a:solidFill>
              </a:rPr>
              <a:t>0.50 </a:t>
            </a:r>
            <a:r>
              <a:rPr lang="en-US" altLang="en-US" sz="2800" dirty="0">
                <a:solidFill>
                  <a:srgbClr val="000000"/>
                </a:solidFill>
              </a:rPr>
              <a:t>or 2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to 1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169455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838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17 mm</a:t>
            </a:r>
          </a:p>
        </p:txBody>
      </p:sp>
    </p:spTree>
    <p:extLst>
      <p:ext uri="{BB962C8B-B14F-4D97-AF65-F5344CB8AC3E}">
        <p14:creationId xmlns:p14="http://schemas.microsoft.com/office/powerpoint/2010/main" val="23868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58" y="381000"/>
            <a:ext cx="7241526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079537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 anchor="t"/>
          <a:lstStyle/>
          <a:p>
            <a:r>
              <a:rPr lang="en-US" sz="2000" dirty="0" smtClean="0"/>
              <a:t>Hammer Bore Basics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59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200" smtClean="0">
                <a:solidFill>
                  <a:srgbClr val="FFFFFF"/>
                </a:solidFill>
                <a:latin typeface="Lucida Sans" pitchFamily="34" charset="0"/>
              </a:rPr>
              <a:t> </a:t>
            </a:r>
          </a:p>
        </p:txBody>
      </p:sp>
      <p:pic>
        <p:nvPicPr>
          <p:cNvPr id="96262" name="Picture 1030" descr="H:\Renner All Day 2008\DSC00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1252538"/>
            <a:ext cx="5851525" cy="4389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96263" name="Rectangle 1031"/>
          <p:cNvSpPr>
            <a:spLocks noChangeArrowheads="1"/>
          </p:cNvSpPr>
          <p:nvPr/>
        </p:nvSpPr>
        <p:spPr bwMode="auto">
          <a:xfrm>
            <a:off x="1600200" y="1219200"/>
            <a:ext cx="5943600" cy="44196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Lucida Sans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685800" y="58674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2800" kern="0" dirty="0" smtClean="0">
                <a:latin typeface="Lucida Sans" charset="0"/>
              </a:rPr>
              <a:t>But especially note C40 or E44</a:t>
            </a:r>
          </a:p>
        </p:txBody>
      </p:sp>
      <p:sp>
        <p:nvSpPr>
          <p:cNvPr id="4096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04800"/>
            <a:ext cx="7772400" cy="533400"/>
          </a:xfrm>
          <a:solidFill>
            <a:schemeClr val="accent3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Lucida Sans" pitchFamily="34" charset="0"/>
              </a:rPr>
              <a:t>Measure string height of several notes</a:t>
            </a:r>
          </a:p>
        </p:txBody>
      </p:sp>
    </p:spTree>
    <p:extLst>
      <p:ext uri="{BB962C8B-B14F-4D97-AF65-F5344CB8AC3E}">
        <p14:creationId xmlns:p14="http://schemas.microsoft.com/office/powerpoint/2010/main" val="32173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 anchor="t"/>
          <a:lstStyle/>
          <a:p>
            <a:r>
              <a:rPr lang="en-US" sz="2000" dirty="0" smtClean="0"/>
              <a:t>Hammer Bore Basics</a:t>
            </a:r>
            <a:endParaRPr lang="en-US" sz="2000" dirty="0"/>
          </a:p>
        </p:txBody>
      </p:sp>
      <p:pic>
        <p:nvPicPr>
          <p:cNvPr id="14338" name="Picture 2" descr="HamflgH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552475" y="335955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6206924" y="2057400"/>
            <a:ext cx="1489276" cy="1371600"/>
          </a:xfrm>
          <a:prstGeom prst="borderCallout1">
            <a:avLst>
              <a:gd name="adj1" fmla="val 18750"/>
              <a:gd name="adj2" fmla="val -8333"/>
              <a:gd name="adj3" fmla="val 91614"/>
              <a:gd name="adj4" fmla="val -12201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148 mm from keybed to flange center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2590800"/>
          </a:xfrm>
        </p:spPr>
        <p:txBody>
          <a:bodyPr/>
          <a:lstStyle/>
          <a:p>
            <a:r>
              <a:rPr lang="en-US" sz="2400" dirty="0" smtClean="0"/>
              <a:t>Hammer Bore Example:</a:t>
            </a:r>
          </a:p>
          <a:p>
            <a:endParaRPr lang="en-US" sz="2400" dirty="0"/>
          </a:p>
          <a:p>
            <a:r>
              <a:rPr lang="en-US" sz="2400" dirty="0" smtClean="0"/>
              <a:t>  190 mm = String height off keybed </a:t>
            </a:r>
          </a:p>
          <a:p>
            <a:r>
              <a:rPr lang="en-US" sz="2400" u="sng" dirty="0" smtClean="0"/>
              <a:t>- 146 mm </a:t>
            </a:r>
            <a:r>
              <a:rPr lang="en-US" sz="2400" dirty="0" smtClean="0"/>
              <a:t>= Hammer flange height off flat workbench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44 mm = Hammer bore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 anchor="t"/>
          <a:lstStyle/>
          <a:p>
            <a:r>
              <a:rPr lang="en-US" sz="2000" dirty="0" smtClean="0"/>
              <a:t>Hammer Bore Basics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657600" y="5448300"/>
            <a:ext cx="3657600" cy="228600"/>
          </a:xfrm>
          <a:prstGeom prst="rect">
            <a:avLst/>
          </a:prstGeom>
          <a:solidFill>
            <a:srgbClr val="FF993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3314700"/>
            <a:ext cx="1066800" cy="1981200"/>
          </a:xfrm>
          <a:prstGeom prst="ellipse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6"/>
          <p:cNvSpPr/>
          <p:nvPr/>
        </p:nvSpPr>
        <p:spPr>
          <a:xfrm rot="16200000">
            <a:off x="2627313" y="4867275"/>
            <a:ext cx="1943100" cy="209550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33600" y="3294925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58675" y="5551025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90800" y="3294925"/>
            <a:ext cx="0" cy="22561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800" y="4050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114800"/>
          </a:xfrm>
        </p:spPr>
        <p:txBody>
          <a:bodyPr/>
          <a:lstStyle/>
          <a:p>
            <a:r>
              <a:rPr lang="en-US" sz="2400" b="1" dirty="0"/>
              <a:t>Action and String Plane </a:t>
            </a:r>
            <a:r>
              <a:rPr lang="en-US" sz="2400" b="1" dirty="0" smtClean="0"/>
              <a:t>Elevations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dirty="0"/>
              <a:t>Steinway spec for action elevations</a:t>
            </a:r>
            <a:r>
              <a:rPr lang="en-US" sz="2400" dirty="0" smtClean="0"/>
              <a:t>:</a:t>
            </a:r>
            <a:r>
              <a:rPr lang="en-US" sz="2400" dirty="0"/>
              <a:t> </a:t>
            </a:r>
          </a:p>
          <a:p>
            <a:pPr lvl="0"/>
            <a:r>
              <a:rPr lang="en-US" sz="2400" dirty="0"/>
              <a:t>Keybed to hammer flange center is 5.75” (146 mm)</a:t>
            </a:r>
          </a:p>
          <a:p>
            <a:pPr lvl="0"/>
            <a:r>
              <a:rPr lang="en-US" sz="2400" dirty="0"/>
              <a:t>Keybed to whippen flange center is 3.25” (82.55 mm)</a:t>
            </a:r>
          </a:p>
          <a:p>
            <a:pPr lvl="0"/>
            <a:r>
              <a:rPr lang="en-US" sz="2400" dirty="0"/>
              <a:t>Keybed to underside of capo bar at note 62 is 7.5” (190.5 mm)</a:t>
            </a:r>
          </a:p>
          <a:p>
            <a:pPr lvl="1"/>
            <a:r>
              <a:rPr lang="en-US" sz="2400" dirty="0"/>
              <a:t>7.625” (194 mm) on the Model D</a:t>
            </a:r>
          </a:p>
          <a:p>
            <a:pPr lvl="1"/>
            <a:r>
              <a:rPr lang="en-US" sz="2400" dirty="0"/>
              <a:t>Model D action elevations are usually higher as well as shown below regarding the Baldwin Concert grand action.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the Action Geometry Program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Take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Input measurements into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Run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Interpret readouts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If necessary, adjust knuckle and / or capstan </a:t>
            </a:r>
            <a:r>
              <a:rPr lang="en-US" sz="2800" dirty="0"/>
              <a:t>location </a:t>
            </a:r>
            <a:r>
              <a:rPr lang="en-US" sz="2800" dirty="0" smtClean="0"/>
              <a:t>to attain target AR (e.g. 5:1)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9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1457928"/>
            <a:ext cx="7772400" cy="48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/>
            <a:r>
              <a:rPr lang="en-US" sz="3200" kern="0" dirty="0" smtClean="0"/>
              <a:t>Action Program</a:t>
            </a:r>
            <a:br>
              <a:rPr lang="en-US" sz="3200" kern="0" dirty="0" smtClean="0"/>
            </a:br>
            <a:r>
              <a:rPr lang="en-US" sz="3200" kern="0" dirty="0" smtClean="0"/>
              <a:t>gravagne.com/AGP_Tucson.xlsm</a:t>
            </a:r>
          </a:p>
          <a:p>
            <a:pPr algn="l"/>
            <a:r>
              <a:rPr lang="en-US" sz="3200" kern="0" dirty="0" smtClean="0"/>
              <a:t>gravagne.com/AGPTucsonLITE.xlsx</a:t>
            </a:r>
            <a:endParaRPr lang="en-US" sz="3200" kern="0" dirty="0"/>
          </a:p>
          <a:p>
            <a:pPr algn="l"/>
            <a:endParaRPr lang="en-US" sz="3200" kern="0" dirty="0"/>
          </a:p>
          <a:p>
            <a:pPr algn="l"/>
            <a:r>
              <a:rPr lang="en-US" sz="3200" kern="0" dirty="0" smtClean="0"/>
              <a:t>PowerPoint</a:t>
            </a:r>
            <a:br>
              <a:rPr lang="en-US" sz="3200" kern="0" dirty="0" smtClean="0"/>
            </a:br>
            <a:r>
              <a:rPr lang="en-US" sz="3200" kern="0" dirty="0" smtClean="0"/>
              <a:t>gravagne.com/TucsonPP.pptx</a:t>
            </a:r>
            <a:endParaRPr lang="en-US" sz="3200" kern="0" dirty="0" smtClean="0"/>
          </a:p>
          <a:p>
            <a:pPr algn="l"/>
            <a:endParaRPr lang="en-US" sz="3200" kern="0" dirty="0"/>
          </a:p>
          <a:p>
            <a:pPr algn="l"/>
            <a:r>
              <a:rPr lang="en-US" sz="3200" kern="0" dirty="0" smtClean="0"/>
              <a:t>Key weigh off</a:t>
            </a:r>
          </a:p>
          <a:p>
            <a:pPr algn="l"/>
            <a:r>
              <a:rPr lang="en-US" sz="3200" kern="0" dirty="0"/>
              <a:t>g</a:t>
            </a:r>
            <a:r>
              <a:rPr lang="en-US" sz="3200" kern="0" dirty="0" smtClean="0"/>
              <a:t>ravagne.com/KBM.doc</a:t>
            </a:r>
            <a:br>
              <a:rPr lang="en-US" sz="3200" kern="0" dirty="0" smtClean="0"/>
            </a:br>
            <a:r>
              <a:rPr lang="en-US" sz="3200" kern="0" dirty="0" smtClean="0"/>
              <a:t/>
            </a:r>
            <a:br>
              <a:rPr lang="en-US" sz="3200" kern="0" dirty="0" smtClean="0"/>
            </a:b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4207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the Action Geometry Program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Take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Key – two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Wippen – two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Shank – two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Action Spread – one measurement</a:t>
            </a:r>
          </a:p>
        </p:txBody>
      </p:sp>
    </p:spTree>
    <p:extLst>
      <p:ext uri="{BB962C8B-B14F-4D97-AF65-F5344CB8AC3E}">
        <p14:creationId xmlns:p14="http://schemas.microsoft.com/office/powerpoint/2010/main" val="39865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B9E4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9E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39981</TotalTime>
  <Words>2616</Words>
  <Application>Microsoft Office PowerPoint</Application>
  <PresentationFormat>On-screen Show (4:3)</PresentationFormat>
  <Paragraphs>484</Paragraphs>
  <Slides>97</Slides>
  <Notes>30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0" baseType="lpstr">
      <vt:lpstr>Default Design</vt:lpstr>
      <vt:lpstr>Acrobat Document</vt:lpstr>
      <vt:lpstr>OpenDocument Spreadsheet</vt:lpstr>
      <vt:lpstr>Action Geometry Theory &amp; Practice  Rick Baldassin and Nick Gravagne  </vt:lpstr>
      <vt:lpstr>Why we analyze actions</vt:lpstr>
      <vt:lpstr>Why we analyze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Leverages and ratios</vt:lpstr>
      <vt:lpstr>What is a ratio?</vt:lpstr>
      <vt:lpstr>What is a ratio?</vt:lpstr>
      <vt:lpstr>Ratio point of view (PoV)</vt:lpstr>
      <vt:lpstr>Ratio point of view (PoV)</vt:lpstr>
      <vt:lpstr>Ratio point of view (PoV) for piano actions</vt:lpstr>
      <vt:lpstr>The Golden Action Ratio</vt:lpstr>
      <vt:lpstr>The Golden Action Ratio</vt:lpstr>
      <vt:lpstr>The Distance Action Ratio (DAR)</vt:lpstr>
      <vt:lpstr>PowerPoint Presentation</vt:lpstr>
      <vt:lpstr>PowerPoint Presentation</vt:lpstr>
      <vt:lpstr>The Simple DAR Math</vt:lpstr>
      <vt:lpstr>PowerPoint Presentation</vt:lpstr>
      <vt:lpstr>How and why we layout and measure the action parts</vt:lpstr>
      <vt:lpstr>How and why we lay and measure the action parts</vt:lpstr>
      <vt:lpstr>Whip Circles</vt:lpstr>
      <vt:lpstr>Whip Circles</vt:lpstr>
      <vt:lpstr>Whip Circles</vt:lpstr>
      <vt:lpstr>Whip Circles</vt:lpstr>
      <vt:lpstr>PowerPoint Presentation</vt:lpstr>
      <vt:lpstr>PowerPoint Presentation</vt:lpstr>
      <vt:lpstr>The Basic Action Ratio (AR)</vt:lpstr>
      <vt:lpstr>So, what is an Action Ratio?</vt:lpstr>
      <vt:lpstr>PowerPoint Presentation</vt:lpstr>
      <vt:lpstr>PowerPoint Presentation</vt:lpstr>
      <vt:lpstr>ACTION RATIO COMPONENTS</vt:lpstr>
      <vt:lpstr>ACTION RATIO</vt:lpstr>
      <vt:lpstr>JOB DESCRIPTION for  Distance Action Ratio (DAR)</vt:lpstr>
      <vt:lpstr>SIMPLE MACHINES</vt:lpstr>
      <vt:lpstr>ACTION RATIO</vt:lpstr>
      <vt:lpstr>JOB DESCRIPTION for   Action Ratio (AR)</vt:lpstr>
      <vt:lpstr>SIMPLE MATH</vt:lpstr>
      <vt:lpstr>ACTION RATIO</vt:lpstr>
      <vt:lpstr>ACTION RATIO COMPONENTS</vt:lpstr>
      <vt:lpstr>ACTION RATIO</vt:lpstr>
      <vt:lpstr>PowerPoint Presentation</vt:lpstr>
      <vt:lpstr>PowerPoint Presentation</vt:lpstr>
      <vt:lpstr>The AR = DAR </vt:lpstr>
      <vt:lpstr>END ACTION RATIOS</vt:lpstr>
      <vt:lpstr>The Mass Action Ratio</vt:lpstr>
      <vt:lpstr>OK – let’s talk about leverages and mechanical advantage.</vt:lpstr>
      <vt:lpstr>What is a lever?</vt:lpstr>
      <vt:lpstr>Mechanical Advantage (MA) Positive </vt:lpstr>
      <vt:lpstr>JOB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Bottom Line </vt:lpstr>
      <vt:lpstr>Bottom Line </vt:lpstr>
      <vt:lpstr>PowerPoint Presentation</vt:lpstr>
      <vt:lpstr>PowerPoint Presentation</vt:lpstr>
      <vt:lpstr>Schematic view</vt:lpstr>
      <vt:lpstr>PowerPoint Presentation</vt:lpstr>
      <vt:lpstr>PowerPoint Presentation</vt:lpstr>
      <vt:lpstr>The Simple MAR Math</vt:lpstr>
      <vt:lpstr>PowerPoint Presentation</vt:lpstr>
      <vt:lpstr>PowerPoint Presentation</vt:lpstr>
      <vt:lpstr>PowerPoint Presentation</vt:lpstr>
      <vt:lpstr>Determine Existing Action Ratio</vt:lpstr>
      <vt:lpstr> </vt:lpstr>
      <vt:lpstr>Determine Existing Action Ratio</vt:lpstr>
      <vt:lpstr>Determine Existing Action Ratio</vt:lpstr>
      <vt:lpstr>Finding a Practical Action Ratio </vt:lpstr>
      <vt:lpstr>PowerPoint Presentation</vt:lpstr>
      <vt:lpstr>PowerPoint Presentation</vt:lpstr>
      <vt:lpstr>PowerPoint Presentation</vt:lpstr>
      <vt:lpstr>PowerPoint Presentation</vt:lpstr>
      <vt:lpstr>Here the Action Ratio is good  AR = (Blow – Let off) / (Dip – Aftertouch)        = (45     –    2)       / (10   –    1.25)        = 43 / 8.75  AR = 4.91            i.e. ~ 5 ish</vt:lpstr>
      <vt:lpstr>Big Red Flag for Possible Action Trouble</vt:lpstr>
      <vt:lpstr>Big Red Flag for Possible Action Trouble</vt:lpstr>
      <vt:lpstr>Big Red Flag for Probable Action Trouble</vt:lpstr>
      <vt:lpstr>Big GREEN Flag for Probable Action GOOD</vt:lpstr>
      <vt:lpstr>Hammer Bore Basics</vt:lpstr>
      <vt:lpstr> </vt:lpstr>
      <vt:lpstr>Hammer Bore Basics</vt:lpstr>
      <vt:lpstr>Hammer Bore Basics</vt:lpstr>
      <vt:lpstr>PowerPoint Presentation</vt:lpstr>
      <vt:lpstr>Using the Action Geometry Program</vt:lpstr>
      <vt:lpstr>Downloads</vt:lpstr>
      <vt:lpstr>Using the Action Geometry Program</vt:lpstr>
    </vt:vector>
  </TitlesOfParts>
  <Company>Gravagne Products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</dc:creator>
  <cp:lastModifiedBy>Nicky</cp:lastModifiedBy>
  <cp:revision>170</cp:revision>
  <dcterms:created xsi:type="dcterms:W3CDTF">2017-10-01T20:52:50Z</dcterms:created>
  <dcterms:modified xsi:type="dcterms:W3CDTF">2019-07-07T19:17:58Z</dcterms:modified>
</cp:coreProperties>
</file>