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4"/>
  </p:notesMasterIdLst>
  <p:sldIdLst>
    <p:sldId id="257" r:id="rId3"/>
    <p:sldId id="281" r:id="rId4"/>
    <p:sldId id="258" r:id="rId5"/>
    <p:sldId id="282" r:id="rId6"/>
    <p:sldId id="285" r:id="rId7"/>
    <p:sldId id="283" r:id="rId8"/>
    <p:sldId id="259" r:id="rId9"/>
    <p:sldId id="260" r:id="rId10"/>
    <p:sldId id="261" r:id="rId11"/>
    <p:sldId id="262" r:id="rId12"/>
    <p:sldId id="266" r:id="rId13"/>
    <p:sldId id="267" r:id="rId14"/>
    <p:sldId id="268" r:id="rId15"/>
    <p:sldId id="284" r:id="rId16"/>
    <p:sldId id="269" r:id="rId17"/>
    <p:sldId id="270" r:id="rId18"/>
    <p:sldId id="271" r:id="rId19"/>
    <p:sldId id="279" r:id="rId20"/>
    <p:sldId id="280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61AF-3F70-47FF-BD7E-616FFD5A071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AE4CA-B4BD-47DA-8E3B-66105DC9B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6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4574D2-3C25-4BC8-903D-543C0EE031B1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843670-2948-4CF7-B0A0-1371F21C6185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6545CB-B3EF-4573-AF22-F5DDF8B6546F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5C3E2F-4394-4509-AF99-846CBC4FEA23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0C8197-951D-4FDB-9E6D-C6723D7669A6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F5074D-076A-42EE-81F2-8B068B9012B0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7D0634-3001-489E-999A-4BAD06671765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EF62CF-A400-43FD-8692-94C6DE136FDF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040263-BDB7-47C9-A134-C464749D6FD4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A1AC8B-23C5-43B5-B4DF-ACCC67E9ED46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86C235-AD1A-4BB7-B8D9-34036E53BF92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49CE85-6A18-43FF-A6EE-87E89399CAC0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EFCB14-5C84-4018-A0EC-E2DC581BD5B9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529B-E195-4587-9124-1729A6B9AD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0107E-AE07-4322-89D4-0943D6B8C9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4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F654C-93E4-4C4E-93AC-9D0646D5D0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Times New Roman" pitchFamily="18" charset="0"/>
              </a:defRPr>
            </a:lvl1pPr>
          </a:lstStyle>
          <a:p>
            <a:pPr>
              <a:defRPr/>
            </a:pPr>
            <a:fld id="{F27A7436-D529-4899-9172-F5F80CE692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67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9552-501C-481C-941B-81886CA1DC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108-FEFB-4AE0-B37C-761852971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941-4F33-4243-9088-EE180C0A8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1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108-FEFB-4AE0-B37C-761852971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941-4F33-4243-9088-EE180C0A8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1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108-FEFB-4AE0-B37C-761852971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941-4F33-4243-9088-EE180C0A8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3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108-FEFB-4AE0-B37C-761852971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941-4F33-4243-9088-EE180C0A8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5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108-FEFB-4AE0-B37C-761852971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941-4F33-4243-9088-EE180C0A8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6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108-FEFB-4AE0-B37C-761852971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941-4F33-4243-9088-EE180C0A8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3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E522B-BA9C-4977-B32E-8D6CB1D9C65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2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108-FEFB-4AE0-B37C-761852971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941-4F33-4243-9088-EE180C0A8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4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108-FEFB-4AE0-B37C-761852971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941-4F33-4243-9088-EE180C0A8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8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108-FEFB-4AE0-B37C-761852971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941-4F33-4243-9088-EE180C0A8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29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108-FEFB-4AE0-B37C-761852971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941-4F33-4243-9088-EE180C0A8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89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108-FEFB-4AE0-B37C-761852971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4941-4F33-4243-9088-EE180C0A8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64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9552-501C-481C-941B-81886CA1DC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1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7694-C751-4671-AA5A-E1796736B0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5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60EA-090C-4C16-898D-19BD72D2D0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2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54116-3448-47AB-B096-73E0E092C3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F563-BCD5-471C-B010-14F8459BFD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3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C2216-1325-4512-B5A2-B70EF42282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1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41678-FF94-43A3-872F-20405C73F3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2D34-8C69-4641-A49C-601D7A5A63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C4225-4846-45DB-8D86-E40BE88461D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1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B108-FEFB-4AE0-B37C-761852971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4941-4F33-4243-9088-EE180C0A8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7315200" cy="4038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sz="3600" dirty="0" smtClean="0"/>
              <a:t>Hammer Bore Dimension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 smtClean="0"/>
              <a:t>Hammer Center Line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 smtClean="0"/>
              <a:t>Hammer angle to shank (90 ͦ std.)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Custom </a:t>
            </a:r>
            <a:r>
              <a:rPr lang="en-US" sz="3600" dirty="0" smtClean="0"/>
              <a:t>boring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 smtClean="0"/>
              <a:t>Action elevations</a:t>
            </a:r>
          </a:p>
          <a:p>
            <a:pPr marL="514350" indent="-514350" algn="l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algn="l"/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Parts </a:t>
            </a:r>
            <a:r>
              <a:rPr lang="en-US" altLang="en-US" sz="3600" dirty="0"/>
              <a:t>Set Up and Initial </a:t>
            </a:r>
            <a:r>
              <a:rPr lang="en-US" altLang="en-US" sz="3600" dirty="0" smtClean="0"/>
              <a:t>Considerations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0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780" y="850773"/>
            <a:ext cx="9142560" cy="5142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</p:pic>
      <p:sp>
        <p:nvSpPr>
          <p:cNvPr id="15362" name="Freeform 2"/>
          <p:cNvSpPr>
            <a:spLocks noChangeArrowheads="1"/>
          </p:cNvSpPr>
          <p:nvPr/>
        </p:nvSpPr>
        <p:spPr bwMode="auto">
          <a:xfrm>
            <a:off x="4229172" y="1078221"/>
            <a:ext cx="165653" cy="5142060"/>
          </a:xfrm>
          <a:custGeom>
            <a:avLst/>
            <a:gdLst>
              <a:gd name="T0" fmla="*/ 0 w 509"/>
              <a:gd name="T1" fmla="*/ 0 h 15753"/>
              <a:gd name="T2" fmla="*/ 508 w 509"/>
              <a:gd name="T3" fmla="*/ 15752 h 157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9" h="15753">
                <a:moveTo>
                  <a:pt x="0" y="0"/>
                </a:moveTo>
                <a:lnTo>
                  <a:pt x="508" y="15752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3" name="Freeform 3"/>
          <p:cNvSpPr>
            <a:spLocks noChangeArrowheads="1"/>
          </p:cNvSpPr>
          <p:nvPr/>
        </p:nvSpPr>
        <p:spPr bwMode="auto">
          <a:xfrm rot="60000">
            <a:off x="995354" y="4704797"/>
            <a:ext cx="4976767" cy="184262"/>
          </a:xfrm>
          <a:custGeom>
            <a:avLst/>
            <a:gdLst>
              <a:gd name="T0" fmla="*/ 0 w 15236"/>
              <a:gd name="T1" fmla="*/ 562 h 563"/>
              <a:gd name="T2" fmla="*/ 15235 w 15236"/>
              <a:gd name="T3" fmla="*/ 0 h 5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36" h="563">
                <a:moveTo>
                  <a:pt x="0" y="562"/>
                </a:moveTo>
                <a:lnTo>
                  <a:pt x="15235" y="0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4184235" y="2164080"/>
            <a:ext cx="182880" cy="1828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253505" y="4267200"/>
            <a:ext cx="182880" cy="1828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32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3" y="-5758"/>
            <a:ext cx="9142560" cy="685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772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02" y="1078221"/>
            <a:ext cx="6637611" cy="497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417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" y="869486"/>
            <a:ext cx="9142559" cy="514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Freeform 2"/>
          <p:cNvSpPr>
            <a:spLocks noChangeArrowheads="1"/>
          </p:cNvSpPr>
          <p:nvPr/>
        </p:nvSpPr>
        <p:spPr bwMode="auto">
          <a:xfrm>
            <a:off x="2156360" y="3881018"/>
            <a:ext cx="6137773" cy="249042"/>
          </a:xfrm>
          <a:custGeom>
            <a:avLst/>
            <a:gdLst>
              <a:gd name="T0" fmla="*/ 18790 w 18791"/>
              <a:gd name="T1" fmla="*/ 0 h 763"/>
              <a:gd name="T2" fmla="*/ 0 w 18791"/>
              <a:gd name="T3" fmla="*/ 762 h 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791" h="763">
                <a:moveTo>
                  <a:pt x="18790" y="0"/>
                </a:moveTo>
                <a:lnTo>
                  <a:pt x="0" y="762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Freeform 3"/>
          <p:cNvSpPr>
            <a:spLocks noChangeArrowheads="1"/>
          </p:cNvSpPr>
          <p:nvPr/>
        </p:nvSpPr>
        <p:spPr bwMode="auto">
          <a:xfrm>
            <a:off x="3151713" y="1161715"/>
            <a:ext cx="165653" cy="4230827"/>
          </a:xfrm>
          <a:custGeom>
            <a:avLst/>
            <a:gdLst>
              <a:gd name="T0" fmla="*/ 0 w 509"/>
              <a:gd name="T1" fmla="*/ 0 h 12959"/>
              <a:gd name="T2" fmla="*/ 508 w 509"/>
              <a:gd name="T3" fmla="*/ 12958 h 129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9" h="12959">
                <a:moveTo>
                  <a:pt x="0" y="0"/>
                </a:moveTo>
                <a:lnTo>
                  <a:pt x="508" y="12958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41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Hammer Rake Change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399"/>
            <a:ext cx="829266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Elevations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Especially the hammer shank center pin to the keybed.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229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3" y="-5758"/>
            <a:ext cx="9142560" cy="685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157" y="228600"/>
            <a:ext cx="44196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Make sure that the ruler contacts the workbench, and not a cross rail of the action frame!</a:t>
            </a:r>
          </a:p>
        </p:txBody>
      </p:sp>
    </p:spTree>
    <p:extLst>
      <p:ext uri="{BB962C8B-B14F-4D97-AF65-F5344CB8AC3E}">
        <p14:creationId xmlns:p14="http://schemas.microsoft.com/office/powerpoint/2010/main" val="3442316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3" y="-5758"/>
            <a:ext cx="9142560" cy="685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45" y="3074871"/>
            <a:ext cx="1328098" cy="35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3484458" y="3482264"/>
            <a:ext cx="2405558" cy="143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57" y="228600"/>
            <a:ext cx="44196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Baldwin 9’ grand. Center  pin is 148 mm from keybed (workbench).</a:t>
            </a:r>
          </a:p>
        </p:txBody>
      </p:sp>
    </p:spTree>
    <p:extLst>
      <p:ext uri="{BB962C8B-B14F-4D97-AF65-F5344CB8AC3E}">
        <p14:creationId xmlns:p14="http://schemas.microsoft.com/office/powerpoint/2010/main" val="1721617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Piano Tech Pix\Measure Parts\IMG_0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3276600" y="2057400"/>
            <a:ext cx="3657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228600"/>
            <a:ext cx="50292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Center pin height is 5.75” or 146mm, typical of many pianos such as Steinway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39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iano Tech Pix\Measure Parts\IMG_0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4267200" y="2805545"/>
            <a:ext cx="3657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457200"/>
            <a:ext cx="50292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Wip center pin height is 3- 5/16” or 84mm</a:t>
            </a:r>
            <a:r>
              <a:rPr lang="en-US" sz="2800" dirty="0"/>
              <a:t>.</a:t>
            </a:r>
            <a:r>
              <a:rPr lang="en-US" sz="2800" dirty="0" smtClean="0"/>
              <a:t> The Steinway spec is 3- ¼” or 82.5mm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48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Lucida Sans" charset="0"/>
                <a:ea typeface="+mj-ea"/>
              </a:rPr>
              <a:t>Calculate Hammer Bore Distances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562600"/>
            <a:ext cx="9144000" cy="990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2800" dirty="0" smtClean="0">
                <a:latin typeface="Lucida Sans" pitchFamily="34" charset="0"/>
              </a:rPr>
              <a:t>String Height – Center Pin Height  =  Bore Distance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828800" y="1219200"/>
            <a:ext cx="5486400" cy="41148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  <a:latin typeface="Lucida Sans" charset="0"/>
            </a:endParaRPr>
          </a:p>
        </p:txBody>
      </p:sp>
      <p:pic>
        <p:nvPicPr>
          <p:cNvPr id="3077" name="Picture 10" descr="F:\Old Stuff From Rick's Desktop Computer May 2005\My Documents\Action Model\Close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005840"/>
            <a:ext cx="6096000" cy="45720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9" name="Line 13"/>
          <p:cNvSpPr>
            <a:spLocks noChangeShapeType="1"/>
          </p:cNvSpPr>
          <p:nvPr/>
        </p:nvSpPr>
        <p:spPr bwMode="auto">
          <a:xfrm>
            <a:off x="4419600" y="2362200"/>
            <a:ext cx="28194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  <a:latin typeface="Lucida Sans" charset="0"/>
            </a:endParaRPr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>
            <a:off x="5615650" y="2362200"/>
            <a:ext cx="0" cy="76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  <a:latin typeface="Lucida Sans" charset="0"/>
            </a:endParaRPr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>
            <a:off x="5615650" y="31242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  <a:latin typeface="Lucida Sans" charset="0"/>
            </a:endParaRPr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>
            <a:off x="4953000" y="2362200"/>
            <a:ext cx="0" cy="2667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  <a:latin typeface="Lucida Sans" charset="0"/>
            </a:endParaRP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5334000" y="49530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latin typeface="Lucida Sans" charset="0"/>
              </a:rPr>
              <a:t>Keybed</a:t>
            </a: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5791200" y="2438400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00"/>
                </a:solidFill>
                <a:latin typeface="Lucida Sans" charset="0"/>
              </a:rPr>
              <a:t>Hammer Bore</a:t>
            </a:r>
          </a:p>
        </p:txBody>
      </p:sp>
      <p:sp>
        <p:nvSpPr>
          <p:cNvPr id="147476" name="Text Box 20"/>
          <p:cNvSpPr txBox="1">
            <a:spLocks noChangeArrowheads="1"/>
          </p:cNvSpPr>
          <p:nvPr/>
        </p:nvSpPr>
        <p:spPr bwMode="auto">
          <a:xfrm>
            <a:off x="5787523" y="3443468"/>
            <a:ext cx="9144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Lucida Sans" charset="0"/>
              </a:rPr>
              <a:t>Center Pin Height</a:t>
            </a:r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4648200" y="1829242"/>
            <a:ext cx="91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33CC33"/>
                </a:solidFill>
                <a:latin typeface="Lucida Sans" charset="0"/>
              </a:rPr>
              <a:t>String Height</a:t>
            </a:r>
          </a:p>
        </p:txBody>
      </p:sp>
      <p:sp>
        <p:nvSpPr>
          <p:cNvPr id="147478" name="Oval 22"/>
          <p:cNvSpPr>
            <a:spLocks noChangeArrowheads="1"/>
          </p:cNvSpPr>
          <p:nvPr/>
        </p:nvSpPr>
        <p:spPr bwMode="auto">
          <a:xfrm>
            <a:off x="5502013" y="2997200"/>
            <a:ext cx="228600" cy="2286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  <a:latin typeface="Lucida Sans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rot="180000">
            <a:off x="3637868" y="2948650"/>
            <a:ext cx="30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5" grpId="0" autoUpdateAnimBg="0"/>
      <p:bldP spid="147476" grpId="0" animBg="1" autoUpdateAnimBg="0"/>
      <p:bldP spid="147477" grpId="0" autoUpdateAnimBg="0"/>
      <p:bldP spid="1474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1143000"/>
          </a:xfrm>
        </p:spPr>
        <p:txBody>
          <a:bodyPr/>
          <a:lstStyle/>
          <a:p>
            <a:r>
              <a:rPr lang="en-US" dirty="0" smtClean="0"/>
              <a:t>Action and String Plane Elevations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114800"/>
          </a:xfrm>
        </p:spPr>
        <p:txBody>
          <a:bodyPr/>
          <a:lstStyle/>
          <a:p>
            <a:r>
              <a:rPr lang="en-US" dirty="0" smtClean="0"/>
              <a:t>Steinway and many others:</a:t>
            </a:r>
          </a:p>
          <a:p>
            <a:r>
              <a:rPr lang="en-US" dirty="0" smtClean="0"/>
              <a:t>Keybed to hammer flange center 5.75” (146mm)</a:t>
            </a:r>
          </a:p>
          <a:p>
            <a:r>
              <a:rPr lang="en-US" dirty="0" smtClean="0"/>
              <a:t>Keybed to wip flange center 3.25” (82.6mm)</a:t>
            </a:r>
          </a:p>
          <a:p>
            <a:r>
              <a:rPr lang="en-US" dirty="0" smtClean="0"/>
              <a:t>Keybed to capo bar at note 62 is 7.5” (190.5mm)</a:t>
            </a:r>
          </a:p>
          <a:p>
            <a:pPr lvl="1"/>
            <a:r>
              <a:rPr lang="en-US" dirty="0" smtClean="0"/>
              <a:t>Mdl. D is 7.625” (194mm)</a:t>
            </a:r>
          </a:p>
          <a:p>
            <a:pPr lvl="1"/>
            <a:r>
              <a:rPr lang="en-US" dirty="0" smtClean="0"/>
              <a:t>Mdl. D action elevations proportionally higher as shown earlier on the Baldwin D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625" y="313822"/>
            <a:ext cx="8229311" cy="1063825"/>
          </a:xfrm>
          <a:ln/>
        </p:spPr>
        <p:txBody>
          <a:bodyPr tIns="25145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14898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3" y="-5758"/>
            <a:ext cx="9142560" cy="685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122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Boring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As a function of unevenness of the string heights plane.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603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4" y="1741850"/>
            <a:ext cx="11227885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809390" y="3352800"/>
            <a:ext cx="688681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809390" y="4419600"/>
            <a:ext cx="688681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809390" y="5125130"/>
            <a:ext cx="688681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809390" y="2743200"/>
            <a:ext cx="6886810" cy="1439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809390" y="3124200"/>
            <a:ext cx="6886810" cy="14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809390" y="3732361"/>
            <a:ext cx="6886810" cy="1439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809390" y="4113360"/>
            <a:ext cx="688681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809390" y="4724400"/>
            <a:ext cx="6886810" cy="144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609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Typical </a:t>
            </a:r>
            <a:r>
              <a:rPr lang="en-US" sz="4000" dirty="0" smtClean="0">
                <a:solidFill>
                  <a:srgbClr val="000000"/>
                </a:solidFill>
              </a:rPr>
              <a:t>Steinway String Heights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22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9" y="604610"/>
            <a:ext cx="8321501" cy="56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28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625" y="99329"/>
            <a:ext cx="8229311" cy="1144439"/>
          </a:xfrm>
          <a:ln/>
        </p:spPr>
        <p:txBody>
          <a:bodyPr tIns="25145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Hammers and Shanks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625" y="1161715"/>
            <a:ext cx="8229311" cy="5391102"/>
          </a:xfrm>
          <a:ln/>
        </p:spPr>
        <p:txBody>
          <a:bodyPr/>
          <a:lstStyle/>
          <a:p>
            <a:pPr marL="1306099" lvl="1" indent="0">
              <a:buClr>
                <a:srgbClr val="333333"/>
              </a:buClr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 smtClean="0"/>
              <a:t>Hammer </a:t>
            </a:r>
            <a:r>
              <a:rPr lang="en-US" altLang="en-US" dirty="0"/>
              <a:t>CL and Strike-Point </a:t>
            </a:r>
          </a:p>
          <a:p>
            <a:pPr marL="2350115" lvl="2" indent="-195843">
              <a:buClr>
                <a:srgbClr val="333333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1400" dirty="0">
                <a:hlinkClick r:id=""/>
              </a:rPr>
              <a:t>(movie)</a:t>
            </a:r>
          </a:p>
          <a:p>
            <a:pPr marL="1306099" lvl="1" indent="0">
              <a:buClr>
                <a:srgbClr val="333333"/>
              </a:buClr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en-US" dirty="0"/>
          </a:p>
          <a:p>
            <a:pPr marL="1566743" lvl="1" indent="-260644">
              <a:buClr>
                <a:srgbClr val="333333"/>
              </a:buClr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en-US" sz="15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00491"/>
            <a:ext cx="6833664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59832" y="2362200"/>
            <a:ext cx="88368" cy="3200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447800" y="4895125"/>
            <a:ext cx="3733800" cy="152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ine Callout 1 1"/>
          <p:cNvSpPr/>
          <p:nvPr/>
        </p:nvSpPr>
        <p:spPr>
          <a:xfrm>
            <a:off x="1447800" y="3581400"/>
            <a:ext cx="1524000" cy="838200"/>
          </a:xfrm>
          <a:prstGeom prst="borderCallout1">
            <a:avLst>
              <a:gd name="adj1" fmla="val 133565"/>
              <a:gd name="adj2" fmla="val 196213"/>
              <a:gd name="adj3" fmla="val 40135"/>
              <a:gd name="adj4" fmla="val 9651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90 degrees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36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" y="850773"/>
            <a:ext cx="9142560" cy="514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662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" y="850773"/>
            <a:ext cx="9142560" cy="514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Freeform 2"/>
          <p:cNvSpPr>
            <a:spLocks noChangeArrowheads="1"/>
          </p:cNvSpPr>
          <p:nvPr/>
        </p:nvSpPr>
        <p:spPr bwMode="auto">
          <a:xfrm>
            <a:off x="3981414" y="331096"/>
            <a:ext cx="249199" cy="6138227"/>
          </a:xfrm>
          <a:custGeom>
            <a:avLst/>
            <a:gdLst>
              <a:gd name="T0" fmla="*/ 0 w 763"/>
              <a:gd name="T1" fmla="*/ 0 h 18802"/>
              <a:gd name="T2" fmla="*/ 762 w 763"/>
              <a:gd name="T3" fmla="*/ 18801 h 1880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3" h="18802">
                <a:moveTo>
                  <a:pt x="0" y="0"/>
                </a:moveTo>
                <a:lnTo>
                  <a:pt x="762" y="18801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Freeform 3"/>
          <p:cNvSpPr>
            <a:spLocks noChangeArrowheads="1"/>
          </p:cNvSpPr>
          <p:nvPr/>
        </p:nvSpPr>
        <p:spPr bwMode="auto">
          <a:xfrm>
            <a:off x="2571210" y="5041292"/>
            <a:ext cx="6055667" cy="249042"/>
          </a:xfrm>
          <a:custGeom>
            <a:avLst/>
            <a:gdLst>
              <a:gd name="T0" fmla="*/ 0 w 18537"/>
              <a:gd name="T1" fmla="*/ 0 h 763"/>
              <a:gd name="T2" fmla="*/ 18536 w 18537"/>
              <a:gd name="T3" fmla="*/ 762 h 7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37" h="763">
                <a:moveTo>
                  <a:pt x="0" y="0"/>
                </a:moveTo>
                <a:lnTo>
                  <a:pt x="18536" y="762"/>
                </a:lnTo>
              </a:path>
            </a:pathLst>
          </a:cu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Freeform 4"/>
          <p:cNvSpPr>
            <a:spLocks noChangeArrowheads="1"/>
          </p:cNvSpPr>
          <p:nvPr/>
        </p:nvSpPr>
        <p:spPr bwMode="auto">
          <a:xfrm>
            <a:off x="3866178" y="331096"/>
            <a:ext cx="165653" cy="5972679"/>
          </a:xfrm>
          <a:custGeom>
            <a:avLst/>
            <a:gdLst>
              <a:gd name="T0" fmla="*/ 0 w 509"/>
              <a:gd name="T1" fmla="*/ 18293 h 18294"/>
              <a:gd name="T2" fmla="*/ 508 w 509"/>
              <a:gd name="T3" fmla="*/ 0 h 182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9" h="18294">
                <a:moveTo>
                  <a:pt x="0" y="18293"/>
                </a:moveTo>
                <a:lnTo>
                  <a:pt x="508" y="0"/>
                </a:lnTo>
              </a:path>
            </a:pathLst>
          </a:custGeom>
          <a:noFill/>
          <a:ln w="3672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AutoShape 5"/>
          <p:cNvSpPr>
            <a:spLocks/>
          </p:cNvSpPr>
          <p:nvPr/>
        </p:nvSpPr>
        <p:spPr bwMode="auto">
          <a:xfrm>
            <a:off x="5888575" y="4147334"/>
            <a:ext cx="1825055" cy="580137"/>
          </a:xfrm>
          <a:prstGeom prst="borderCallout2">
            <a:avLst>
              <a:gd name="adj1" fmla="val 31176"/>
              <a:gd name="adj2" fmla="val -4454"/>
              <a:gd name="adj3" fmla="val 18519"/>
              <a:gd name="adj4" fmla="val -16667"/>
              <a:gd name="adj5" fmla="val 153986"/>
              <a:gd name="adj6" fmla="val -22713"/>
            </a:avLst>
          </a:prstGeom>
          <a:solidFill>
            <a:srgbClr val="99CCFF"/>
          </a:solidFill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en-US" altLang="en-US"/>
              <a:t>Shank center line</a:t>
            </a:r>
          </a:p>
        </p:txBody>
      </p:sp>
      <p:sp>
        <p:nvSpPr>
          <p:cNvPr id="14342" name="AutoShape 6"/>
          <p:cNvSpPr>
            <a:spLocks/>
          </p:cNvSpPr>
          <p:nvPr/>
        </p:nvSpPr>
        <p:spPr bwMode="auto">
          <a:xfrm>
            <a:off x="5639376" y="3069114"/>
            <a:ext cx="1907161" cy="580138"/>
          </a:xfrm>
          <a:prstGeom prst="borderCallout2">
            <a:avLst>
              <a:gd name="adj1" fmla="val 31176"/>
              <a:gd name="adj2" fmla="val -4259"/>
              <a:gd name="adj3" fmla="val 18519"/>
              <a:gd name="adj4" fmla="val -16667"/>
              <a:gd name="adj5" fmla="val 66685"/>
              <a:gd name="adj6" fmla="val -76356"/>
            </a:avLst>
          </a:prstGeom>
          <a:solidFill>
            <a:srgbClr val="99CCFF"/>
          </a:solidFill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en-US" altLang="en-US"/>
              <a:t>Hammer center line</a:t>
            </a:r>
          </a:p>
        </p:txBody>
      </p:sp>
      <p:sp>
        <p:nvSpPr>
          <p:cNvPr id="14343" name="AutoShape 7"/>
          <p:cNvSpPr>
            <a:spLocks/>
          </p:cNvSpPr>
          <p:nvPr/>
        </p:nvSpPr>
        <p:spPr bwMode="auto">
          <a:xfrm flipH="1">
            <a:off x="494076" y="2654524"/>
            <a:ext cx="2654756" cy="978892"/>
          </a:xfrm>
          <a:prstGeom prst="borderCallout1">
            <a:avLst>
              <a:gd name="adj1" fmla="val 18458"/>
              <a:gd name="adj2" fmla="val -3088"/>
              <a:gd name="adj3" fmla="val 80671"/>
              <a:gd name="adj4" fmla="val -28204"/>
            </a:avLst>
          </a:prstGeom>
          <a:solidFill>
            <a:srgbClr val="99CCFF"/>
          </a:solidFill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7677" rIns="81639" bIns="4082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altLang="en-US" b="1">
                <a:latin typeface="Arial Narrow" pitchFamily="32" charset="0"/>
              </a:rPr>
              <a:t>Green line is 90</a:t>
            </a:r>
            <a:r>
              <a:rPr lang="en-US" altLang="en-US" b="1">
                <a:latin typeface="Arial Narrow" pitchFamily="32" charset="0"/>
                <a:cs typeface="Tahoma" pitchFamily="32" charset="0"/>
              </a:rPr>
              <a:t>° to shank. </a:t>
            </a:r>
            <a:br>
              <a:rPr lang="en-US" altLang="en-US" b="1">
                <a:latin typeface="Arial Narrow" pitchFamily="32" charset="0"/>
                <a:cs typeface="Tahoma" pitchFamily="32" charset="0"/>
              </a:rPr>
            </a:br>
            <a:r>
              <a:rPr lang="en-US" altLang="en-US" b="1">
                <a:latin typeface="Arial Narrow" pitchFamily="32" charset="0"/>
                <a:cs typeface="Tahoma" pitchFamily="32" charset="0"/>
              </a:rPr>
              <a:t>This line should be the</a:t>
            </a:r>
            <a:br>
              <a:rPr lang="en-US" altLang="en-US" b="1">
                <a:latin typeface="Arial Narrow" pitchFamily="32" charset="0"/>
                <a:cs typeface="Tahoma" pitchFamily="32" charset="0"/>
              </a:rPr>
            </a:br>
            <a:r>
              <a:rPr lang="en-US" altLang="en-US" b="1">
                <a:latin typeface="Arial Narrow" pitchFamily="32" charset="0"/>
                <a:cs typeface="Tahoma" pitchFamily="32" charset="0"/>
              </a:rPr>
              <a:t>hammer center line</a:t>
            </a:r>
          </a:p>
        </p:txBody>
      </p:sp>
    </p:spTree>
    <p:extLst>
      <p:ext uri="{BB962C8B-B14F-4D97-AF65-F5344CB8AC3E}">
        <p14:creationId xmlns:p14="http://schemas.microsoft.com/office/powerpoint/2010/main" val="1302044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B9E4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9E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249</Words>
  <Application>Microsoft Office PowerPoint</Application>
  <PresentationFormat>On-screen Show (4:3)</PresentationFormat>
  <Paragraphs>50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1_Office Theme</vt:lpstr>
      <vt:lpstr> Parts Set Up and Initial Considerations </vt:lpstr>
      <vt:lpstr>Calculate Hammer Bore Distances</vt:lpstr>
      <vt:lpstr>PowerPoint Presentation</vt:lpstr>
      <vt:lpstr>Custom Boring</vt:lpstr>
      <vt:lpstr>PowerPoint Presentation</vt:lpstr>
      <vt:lpstr>PowerPoint Presentation</vt:lpstr>
      <vt:lpstr>Hammers and Shanks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Hammer Rake Change</vt:lpstr>
      <vt:lpstr>Action Elevations</vt:lpstr>
      <vt:lpstr>PowerPoint Presentation</vt:lpstr>
      <vt:lpstr>PowerPoint Presentation</vt:lpstr>
      <vt:lpstr>PowerPoint Presentation</vt:lpstr>
      <vt:lpstr>PowerPoint Presentation</vt:lpstr>
      <vt:lpstr>Action and String Plane Elevations</vt:lpstr>
      <vt:lpstr>END</vt:lpstr>
    </vt:vector>
  </TitlesOfParts>
  <Company>Gravagne Products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Nicky</dc:creator>
  <cp:lastModifiedBy>Nicky</cp:lastModifiedBy>
  <cp:revision>14</cp:revision>
  <dcterms:created xsi:type="dcterms:W3CDTF">2023-09-25T17:58:21Z</dcterms:created>
  <dcterms:modified xsi:type="dcterms:W3CDTF">2023-10-03T21:33:02Z</dcterms:modified>
</cp:coreProperties>
</file>